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1" autoAdjust="0"/>
    <p:restoredTop sz="94660"/>
  </p:normalViewPr>
  <p:slideViewPr>
    <p:cSldViewPr snapToGrid="0">
      <p:cViewPr varScale="1">
        <p:scale>
          <a:sx n="131" d="100"/>
          <a:sy n="131" d="100"/>
        </p:scale>
        <p:origin x="28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10/16/24</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896738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10/16/24</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471160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10/16/24</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195526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10/16/24</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359722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10/16/24</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694532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10/16/24</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23384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10/16/24</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1972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10/16/24</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53114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10/16/24</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46240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10/16/24</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30305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10/16/24</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09688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1C14C-A143-42F5-B247-D0E800131009}" type="datetimeFigureOut">
              <a:rPr lang="en-US" smtClean="0"/>
              <a:t>10/16/24</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1904852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public.tableau.com/views/GlobalCOVID-19Analysis_17290789121240/Dashboard3"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1">
            <a:extLst>
              <a:ext uri="{FF2B5EF4-FFF2-40B4-BE49-F238E27FC236}">
                <a16:creationId xmlns:a16="http://schemas.microsoft.com/office/drawing/2014/main" id="{4D5C3751-907C-45E4-A8F7-FB1CCD8C9212}"/>
              </a:ext>
            </a:extLst>
          </p:cNvPr>
          <p:cNvSpPr>
            <a:spLocks noGrp="1"/>
          </p:cNvSpPr>
          <p:nvPr>
            <p:ph type="ctrTitle"/>
          </p:nvPr>
        </p:nvSpPr>
        <p:spPr/>
        <p:txBody>
          <a:bodyPr/>
          <a:lstStyle/>
          <a:p>
            <a:r>
              <a:rPr lang="en-gb" dirty="0">
                <a:solidFill>
                  <a:schemeClr val="accent6">
                    <a:lumMod val="50000"/>
                  </a:schemeClr>
                </a:solidFill>
                <a:latin typeface="Academy Engraved LET Plain" panose="02000000000000000000" pitchFamily="2" charset="0"/>
                <a:hlinkClick r:id="rId2">
                  <a:extLst>
                    <a:ext uri="{A12FA001-AC4F-418D-AE19-62706E023703}">
                      <ahyp:hlinkClr xmlns:ahyp="http://schemas.microsoft.com/office/drawing/2018/hyperlinkcolor" val="tx"/>
                    </a:ext>
                  </a:extLst>
                </a:hlinkClick>
              </a:rPr>
              <a:t>Global COVID-19 </a:t>
            </a:r>
            <a:r>
              <a:rPr lang="en-GB" dirty="0">
                <a:solidFill>
                  <a:schemeClr val="accent6">
                    <a:lumMod val="50000"/>
                  </a:schemeClr>
                </a:solidFill>
                <a:latin typeface="Academy Engraved LET Plain" panose="02000000000000000000" pitchFamily="2" charset="0"/>
                <a:hlinkClick r:id="rId2">
                  <a:extLst>
                    <a:ext uri="{A12FA001-AC4F-418D-AE19-62706E023703}">
                      <ahyp:hlinkClr xmlns:ahyp="http://schemas.microsoft.com/office/drawing/2018/hyperlinkcolor" val="tx"/>
                    </a:ext>
                  </a:extLst>
                </a:hlinkClick>
              </a:rPr>
              <a:t>Crisis </a:t>
            </a:r>
            <a:r>
              <a:rPr lang="en-gb" dirty="0">
                <a:solidFill>
                  <a:schemeClr val="accent6">
                    <a:lumMod val="50000"/>
                  </a:schemeClr>
                </a:solidFill>
                <a:latin typeface="Academy Engraved LET Plain" panose="02000000000000000000" pitchFamily="2" charset="0"/>
                <a:hlinkClick r:id="rId2">
                  <a:extLst>
                    <a:ext uri="{A12FA001-AC4F-418D-AE19-62706E023703}">
                      <ahyp:hlinkClr xmlns:ahyp="http://schemas.microsoft.com/office/drawing/2018/hyperlinkcolor" val="tx"/>
                    </a:ext>
                  </a:extLst>
                </a:hlinkClick>
              </a:rPr>
              <a:t>Analysis</a:t>
            </a:r>
          </a:p>
        </p:txBody>
      </p:sp>
      <p:sp>
        <p:nvSpPr>
          <p:cNvPr id="3" name="slide1">
            <a:extLst>
              <a:ext uri="{FF2B5EF4-FFF2-40B4-BE49-F238E27FC236}">
                <a16:creationId xmlns:a16="http://schemas.microsoft.com/office/drawing/2014/main" id="{C6D644A9-7968-4716-B37F-B150C7BA0341}"/>
              </a:ext>
            </a:extLst>
          </p:cNvPr>
          <p:cNvSpPr>
            <a:spLocks noGrp="1"/>
          </p:cNvSpPr>
          <p:nvPr>
            <p:ph type="subTitle" idx="1"/>
          </p:nvPr>
        </p:nvSpPr>
        <p:spPr/>
        <p:txBody>
          <a:bodyPr>
            <a:normAutofit/>
          </a:bodyPr>
          <a:lstStyle/>
          <a:p>
            <a:r>
              <a:rPr lang="en-US" sz="100" dirty="0"/>
              <a:t>.</a:t>
            </a:r>
            <a:endParaRPr sz="100" dirty="0"/>
          </a:p>
        </p:txBody>
      </p:sp>
      <p:pic>
        <p:nvPicPr>
          <p:cNvPr id="6" name="Picture 5">
            <a:extLst>
              <a:ext uri="{FF2B5EF4-FFF2-40B4-BE49-F238E27FC236}">
                <a16:creationId xmlns:a16="http://schemas.microsoft.com/office/drawing/2014/main" id="{3E29CCA0-3F68-0A4A-A2B3-E96D4C2C12A5}"/>
              </a:ext>
            </a:extLst>
          </p:cNvPr>
          <p:cNvPicPr>
            <a:picLocks noChangeAspect="1"/>
          </p:cNvPicPr>
          <p:nvPr/>
        </p:nvPicPr>
        <p:blipFill>
          <a:blip r:embed="rId3"/>
          <a:stretch>
            <a:fillRect/>
          </a:stretch>
        </p:blipFill>
        <p:spPr>
          <a:xfrm>
            <a:off x="151762" y="3979156"/>
            <a:ext cx="2199193" cy="2208178"/>
          </a:xfrm>
          <a:prstGeom prst="rect">
            <a:avLst/>
          </a:prstGeom>
        </p:spPr>
      </p:pic>
      <p:pic>
        <p:nvPicPr>
          <p:cNvPr id="7" name="Picture 6">
            <a:extLst>
              <a:ext uri="{FF2B5EF4-FFF2-40B4-BE49-F238E27FC236}">
                <a16:creationId xmlns:a16="http://schemas.microsoft.com/office/drawing/2014/main" id="{F3B27D5E-EC6A-1E46-B1AE-E850EB22F7C3}"/>
              </a:ext>
            </a:extLst>
          </p:cNvPr>
          <p:cNvPicPr>
            <a:picLocks noChangeAspect="1"/>
          </p:cNvPicPr>
          <p:nvPr/>
        </p:nvPicPr>
        <p:blipFill>
          <a:blip r:embed="rId3"/>
          <a:stretch>
            <a:fillRect/>
          </a:stretch>
        </p:blipFill>
        <p:spPr>
          <a:xfrm>
            <a:off x="8926481" y="-2223630"/>
            <a:ext cx="4429163" cy="4447259"/>
          </a:xfrm>
          <a:prstGeom prst="rect">
            <a:avLst/>
          </a:prstGeom>
        </p:spPr>
      </p:pic>
      <p:pic>
        <p:nvPicPr>
          <p:cNvPr id="8" name="Picture 7">
            <a:extLst>
              <a:ext uri="{FF2B5EF4-FFF2-40B4-BE49-F238E27FC236}">
                <a16:creationId xmlns:a16="http://schemas.microsoft.com/office/drawing/2014/main" id="{12CB4BFD-900B-C349-A879-52FD18231913}"/>
              </a:ext>
            </a:extLst>
          </p:cNvPr>
          <p:cNvPicPr>
            <a:picLocks noChangeAspect="1"/>
          </p:cNvPicPr>
          <p:nvPr/>
        </p:nvPicPr>
        <p:blipFill>
          <a:blip r:embed="rId3"/>
          <a:stretch>
            <a:fillRect/>
          </a:stretch>
        </p:blipFill>
        <p:spPr>
          <a:xfrm>
            <a:off x="6096000" y="3345992"/>
            <a:ext cx="4429163" cy="4447259"/>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slide10" descr="Dashboard 1">
            <a:extLst>
              <a:ext uri="{FF2B5EF4-FFF2-40B4-BE49-F238E27FC236}">
                <a16:creationId xmlns:a16="http://schemas.microsoft.com/office/drawing/2014/main" id="{B7D2C5BE-041D-487F-B49D-688C32F355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574646" cy="6858000"/>
          </a:xfrm>
          <a:prstGeom prst="rect">
            <a:avLst/>
          </a:prstGeom>
        </p:spPr>
      </p:pic>
      <p:sp>
        <p:nvSpPr>
          <p:cNvPr id="2" name="TextBox 1">
            <a:extLst>
              <a:ext uri="{FF2B5EF4-FFF2-40B4-BE49-F238E27FC236}">
                <a16:creationId xmlns:a16="http://schemas.microsoft.com/office/drawing/2014/main" id="{72E34122-3242-C648-9BBA-12832BC00693}"/>
              </a:ext>
            </a:extLst>
          </p:cNvPr>
          <p:cNvSpPr txBox="1"/>
          <p:nvPr/>
        </p:nvSpPr>
        <p:spPr>
          <a:xfrm>
            <a:off x="8754894" y="258901"/>
            <a:ext cx="3180944" cy="6124754"/>
          </a:xfrm>
          <a:prstGeom prst="rect">
            <a:avLst/>
          </a:prstGeom>
          <a:noFill/>
        </p:spPr>
        <p:txBody>
          <a:bodyPr wrap="square" rtlCol="0">
            <a:spAutoFit/>
          </a:bodyPr>
          <a:lstStyle/>
          <a:p>
            <a:r>
              <a:rPr lang="en-IN" sz="1400" b="1" dirty="0">
                <a:latin typeface="Baghdad" pitchFamily="2" charset="-78"/>
                <a:cs typeface="Baghdad" pitchFamily="2" charset="-78"/>
              </a:rPr>
              <a:t>Key Insights</a:t>
            </a:r>
            <a:r>
              <a:rPr lang="en-IN" sz="1400" dirty="0">
                <a:latin typeface="Baghdad" pitchFamily="2" charset="-78"/>
                <a:cs typeface="Baghdad" pitchFamily="2" charset="-78"/>
              </a:rPr>
              <a:t>:</a:t>
            </a:r>
          </a:p>
          <a:p>
            <a:pPr marL="285750" indent="-285750">
              <a:buFont typeface="Arial" panose="020B0604020202020204" pitchFamily="34" charset="0"/>
              <a:buChar char="•"/>
            </a:pPr>
            <a:r>
              <a:rPr lang="en-IN" sz="1400" b="1" dirty="0">
                <a:latin typeface="Baghdad" pitchFamily="2" charset="-78"/>
                <a:cs typeface="Baghdad" pitchFamily="2" charset="-78"/>
              </a:rPr>
              <a:t>Global Case and Death Patterns</a:t>
            </a:r>
            <a:r>
              <a:rPr lang="en-IN" sz="1400" dirty="0">
                <a:latin typeface="Baghdad" pitchFamily="2" charset="-78"/>
                <a:cs typeface="Baghdad" pitchFamily="2" charset="-78"/>
              </a:rPr>
              <a:t>: The combined charts show rapid case growth, especially in 2022, with EURO and AMRO regions being hit hardest. Despite similar case surges, EURO saw higher death rates, pointing to differences in healthcare responses.</a:t>
            </a:r>
          </a:p>
          <a:p>
            <a:pPr marL="285750" indent="-285750">
              <a:buFont typeface="Arial" panose="020B0604020202020204" pitchFamily="34" charset="0"/>
              <a:buChar char="•"/>
            </a:pPr>
            <a:r>
              <a:rPr lang="en-IN" sz="1400" b="1" dirty="0">
                <a:latin typeface="Baghdad" pitchFamily="2" charset="-78"/>
                <a:cs typeface="Baghdad" pitchFamily="2" charset="-78"/>
              </a:rPr>
              <a:t>Regional Disparities</a:t>
            </a:r>
            <a:r>
              <a:rPr lang="en-IN" sz="1400" dirty="0">
                <a:latin typeface="Baghdad" pitchFamily="2" charset="-78"/>
                <a:cs typeface="Baghdad" pitchFamily="2" charset="-78"/>
              </a:rPr>
              <a:t>: The mix of visuals highlights how regions like EURO had worse death outcomes despite comparable cases with AMRO, revealing disparities in healthcare capacity and pandemic management.</a:t>
            </a:r>
          </a:p>
          <a:p>
            <a:pPr marL="285750" indent="-285750">
              <a:buFont typeface="Arial" panose="020B0604020202020204" pitchFamily="34" charset="0"/>
              <a:buChar char="•"/>
            </a:pPr>
            <a:r>
              <a:rPr lang="en-IN" sz="1400" b="1" dirty="0">
                <a:latin typeface="Baghdad" pitchFamily="2" charset="-78"/>
                <a:cs typeface="Baghdad" pitchFamily="2" charset="-78"/>
              </a:rPr>
              <a:t>Case-Death Lag</a:t>
            </a:r>
            <a:r>
              <a:rPr lang="en-IN" sz="1400" dirty="0">
                <a:latin typeface="Baghdad" pitchFamily="2" charset="-78"/>
                <a:cs typeface="Baghdad" pitchFamily="2" charset="-78"/>
              </a:rPr>
              <a:t>: The combination of case and death trends shows a clear lag, emphasizing that rising cases lead to delayed spikes in deaths, underscoring the need for early interventions.</a:t>
            </a:r>
          </a:p>
          <a:p>
            <a:pPr marL="285750" indent="-285750">
              <a:buFont typeface="Arial" panose="020B0604020202020204" pitchFamily="34" charset="0"/>
              <a:buChar char="•"/>
            </a:pPr>
            <a:r>
              <a:rPr lang="en-IN" sz="1400" dirty="0">
                <a:latin typeface="Baghdad" pitchFamily="2" charset="-78"/>
                <a:cs typeface="Baghdad" pitchFamily="2" charset="-78"/>
              </a:rPr>
              <a:t>This integrated dashboard offers a global and regional comparison, showcasing the uneven impact of COVID-19 and the importance of timely responses.</a:t>
            </a:r>
          </a:p>
          <a:p>
            <a:pPr marL="285750" indent="-285750">
              <a:buFont typeface="Arial" panose="020B0604020202020204" pitchFamily="34" charset="0"/>
              <a:buChar char="•"/>
            </a:pPr>
            <a:endParaRPr lang="en-US" sz="1400" dirty="0">
              <a:latin typeface="Baghdad" pitchFamily="2" charset="-78"/>
              <a:cs typeface="Baghdad" pitchFamily="2" charset="-78"/>
            </a:endParaRPr>
          </a:p>
        </p:txBody>
      </p:sp>
    </p:spTree>
    <p:extLst>
      <p:ext uri="{BB962C8B-B14F-4D97-AF65-F5344CB8AC3E}">
        <p14:creationId xmlns:p14="http://schemas.microsoft.com/office/powerpoint/2010/main" val="95992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slide11" descr="Dashboard 2">
            <a:extLst>
              <a:ext uri="{FF2B5EF4-FFF2-40B4-BE49-F238E27FC236}">
                <a16:creationId xmlns:a16="http://schemas.microsoft.com/office/drawing/2014/main" id="{ECD1F104-39F0-4FA7-9D3E-46BD5CA568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574646" cy="6858000"/>
          </a:xfrm>
          <a:prstGeom prst="rect">
            <a:avLst/>
          </a:prstGeom>
        </p:spPr>
      </p:pic>
      <p:sp>
        <p:nvSpPr>
          <p:cNvPr id="2" name="TextBox 1">
            <a:extLst>
              <a:ext uri="{FF2B5EF4-FFF2-40B4-BE49-F238E27FC236}">
                <a16:creationId xmlns:a16="http://schemas.microsoft.com/office/drawing/2014/main" id="{E6773001-3ACE-9E4D-8F45-DE75262FE292}"/>
              </a:ext>
            </a:extLst>
          </p:cNvPr>
          <p:cNvSpPr txBox="1"/>
          <p:nvPr/>
        </p:nvSpPr>
        <p:spPr>
          <a:xfrm>
            <a:off x="8735438" y="97276"/>
            <a:ext cx="3112851" cy="6986528"/>
          </a:xfrm>
          <a:prstGeom prst="rect">
            <a:avLst/>
          </a:prstGeom>
          <a:noFill/>
        </p:spPr>
        <p:txBody>
          <a:bodyPr wrap="square" rtlCol="0">
            <a:spAutoFit/>
          </a:bodyPr>
          <a:lstStyle/>
          <a:p>
            <a:pPr marL="285750" indent="-285750">
              <a:buFont typeface="Arial" panose="020B0604020202020204" pitchFamily="34" charset="0"/>
              <a:buChar char="•"/>
            </a:pPr>
            <a:r>
              <a:rPr lang="en-IN" sz="1400" b="1" dirty="0">
                <a:latin typeface="Baghdad" pitchFamily="2" charset="-78"/>
                <a:cs typeface="Baghdad" pitchFamily="2" charset="-78"/>
              </a:rPr>
              <a:t>Case-Fatality Ratio and Healthcare Analysis</a:t>
            </a:r>
            <a:r>
              <a:rPr lang="en-IN" sz="1400" dirty="0">
                <a:latin typeface="Baghdad" pitchFamily="2" charset="-78"/>
                <a:cs typeface="Baghdad" pitchFamily="2" charset="-78"/>
              </a:rPr>
              <a:t>: The combined charts provide a clear comparison of cumulative cases, deaths, and case-fatality ratios across continents. Europe and North America show consistently high case-fatality rates, especially in 2020, highlighting their early vulnerability to COVID-19.</a:t>
            </a:r>
          </a:p>
          <a:p>
            <a:pPr marL="285750" indent="-285750">
              <a:buFont typeface="Arial" panose="020B0604020202020204" pitchFamily="34" charset="0"/>
              <a:buChar char="•"/>
            </a:pPr>
            <a:r>
              <a:rPr lang="en-IN" sz="1400" b="1" dirty="0">
                <a:latin typeface="Baghdad" pitchFamily="2" charset="-78"/>
                <a:cs typeface="Baghdad" pitchFamily="2" charset="-78"/>
              </a:rPr>
              <a:t>Global CFR Distribution</a:t>
            </a:r>
            <a:r>
              <a:rPr lang="en-IN" sz="1400" dirty="0">
                <a:latin typeface="Baghdad" pitchFamily="2" charset="-78"/>
                <a:cs typeface="Baghdad" pitchFamily="2" charset="-78"/>
              </a:rPr>
              <a:t>: The map visualization offers a geographical perspective, revealing countries with higher fatality rates, such as Yemen and Afghanistan, pointing to weaker healthcare systems.</a:t>
            </a:r>
          </a:p>
          <a:p>
            <a:pPr marL="285750" indent="-285750">
              <a:buFont typeface="Arial" panose="020B0604020202020204" pitchFamily="34" charset="0"/>
              <a:buChar char="•"/>
            </a:pPr>
            <a:r>
              <a:rPr lang="en-IN" sz="1400" b="1" dirty="0">
                <a:latin typeface="Baghdad" pitchFamily="2" charset="-78"/>
                <a:cs typeface="Baghdad" pitchFamily="2" charset="-78"/>
              </a:rPr>
              <a:t>Preparedness vs. Fatality</a:t>
            </a:r>
            <a:r>
              <a:rPr lang="en-IN" sz="1400" dirty="0">
                <a:latin typeface="Baghdad" pitchFamily="2" charset="-78"/>
                <a:cs typeface="Baghdad" pitchFamily="2" charset="-78"/>
              </a:rPr>
              <a:t>: The scatter plot shows that countries with high cases but lower CFR, like Germany, indicate better healthcare preparedness. Meanwhile, countries with fewer cases but higher CFR suggest healthcare systems struggling with severe outcomes.</a:t>
            </a:r>
          </a:p>
          <a:p>
            <a:pPr marL="285750" indent="-285750">
              <a:buFont typeface="Arial" panose="020B0604020202020204" pitchFamily="34" charset="0"/>
              <a:buChar char="•"/>
            </a:pPr>
            <a:r>
              <a:rPr lang="en-IN" sz="1400" dirty="0">
                <a:latin typeface="Baghdad" pitchFamily="2" charset="-78"/>
                <a:cs typeface="Baghdad" pitchFamily="2" charset="-78"/>
              </a:rPr>
              <a:t>This dashboard highlights global healthcare disparities and underscores how effective healthcare responses are tied to lower fatality rates.</a:t>
            </a:r>
          </a:p>
          <a:p>
            <a:pPr marL="285750" indent="-285750">
              <a:buFont typeface="Arial" panose="020B0604020202020204" pitchFamily="34" charset="0"/>
              <a:buChar char="•"/>
            </a:pPr>
            <a:endParaRPr lang="en-US" sz="1400" dirty="0">
              <a:latin typeface="Baghdad" pitchFamily="2" charset="-78"/>
              <a:cs typeface="Baghdad" pitchFamily="2" charset="-78"/>
            </a:endParaRPr>
          </a:p>
        </p:txBody>
      </p:sp>
    </p:spTree>
    <p:extLst>
      <p:ext uri="{BB962C8B-B14F-4D97-AF65-F5344CB8AC3E}">
        <p14:creationId xmlns:p14="http://schemas.microsoft.com/office/powerpoint/2010/main" val="95992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slide12" descr="Dashboard 3">
            <a:extLst>
              <a:ext uri="{FF2B5EF4-FFF2-40B4-BE49-F238E27FC236}">
                <a16:creationId xmlns:a16="http://schemas.microsoft.com/office/drawing/2014/main" id="{628DBA38-3F9E-4B5F-A71F-72F4855AE1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7354" y="0"/>
            <a:ext cx="8574646" cy="6858000"/>
          </a:xfrm>
          <a:prstGeom prst="rect">
            <a:avLst/>
          </a:prstGeom>
        </p:spPr>
      </p:pic>
      <p:sp>
        <p:nvSpPr>
          <p:cNvPr id="2" name="TextBox 1">
            <a:extLst>
              <a:ext uri="{FF2B5EF4-FFF2-40B4-BE49-F238E27FC236}">
                <a16:creationId xmlns:a16="http://schemas.microsoft.com/office/drawing/2014/main" id="{513E55FA-E844-2F42-9632-F2CEEC4CAD77}"/>
              </a:ext>
            </a:extLst>
          </p:cNvPr>
          <p:cNvSpPr txBox="1"/>
          <p:nvPr/>
        </p:nvSpPr>
        <p:spPr>
          <a:xfrm>
            <a:off x="145915" y="282102"/>
            <a:ext cx="3394953" cy="6555641"/>
          </a:xfrm>
          <a:prstGeom prst="rect">
            <a:avLst/>
          </a:prstGeom>
          <a:noFill/>
        </p:spPr>
        <p:txBody>
          <a:bodyPr wrap="square" rtlCol="0">
            <a:spAutoFit/>
          </a:bodyPr>
          <a:lstStyle/>
          <a:p>
            <a:pPr marL="285750" indent="-285750">
              <a:buFont typeface="Arial" panose="020B0604020202020204" pitchFamily="34" charset="0"/>
              <a:buChar char="•"/>
            </a:pPr>
            <a:r>
              <a:rPr lang="en-IN" sz="1400" b="1" dirty="0">
                <a:latin typeface="Baghdad" pitchFamily="2" charset="-78"/>
                <a:cs typeface="Baghdad" pitchFamily="2" charset="-78"/>
              </a:rPr>
              <a:t>Lockdown Impact</a:t>
            </a:r>
            <a:r>
              <a:rPr lang="en-IN" sz="1400" dirty="0">
                <a:latin typeface="Baghdad" pitchFamily="2" charset="-78"/>
                <a:cs typeface="Baghdad" pitchFamily="2" charset="-78"/>
              </a:rPr>
              <a:t>: The line chart reveals a steep rise in new cases during the 2022 peak, followed by a sharp decline. This shows the significant effect of lockdowns and public health measures in reducing case numbers after the peak.</a:t>
            </a:r>
          </a:p>
          <a:p>
            <a:pPr marL="285750" indent="-285750">
              <a:buFont typeface="Arial" panose="020B0604020202020204" pitchFamily="34" charset="0"/>
              <a:buChar char="•"/>
            </a:pPr>
            <a:r>
              <a:rPr lang="en-IN" sz="1400" b="1" dirty="0">
                <a:latin typeface="Baghdad" pitchFamily="2" charset="-78"/>
                <a:cs typeface="Baghdad" pitchFamily="2" charset="-78"/>
              </a:rPr>
              <a:t>Regional Growth Rates</a:t>
            </a:r>
            <a:r>
              <a:rPr lang="en-IN" sz="1400" dirty="0">
                <a:latin typeface="Baghdad" pitchFamily="2" charset="-78"/>
                <a:cs typeface="Baghdad" pitchFamily="2" charset="-78"/>
              </a:rPr>
              <a:t>: The chart shows a steady decline in daily growth rates across all WHO regions post-2022, indicating the global success of containment efforts. AMRO and EURO had initially higher growth rates, but they also saw significant drops, reflecting the long-term impact of interventions.</a:t>
            </a:r>
          </a:p>
          <a:p>
            <a:pPr marL="285750" indent="-285750">
              <a:buFont typeface="Arial" panose="020B0604020202020204" pitchFamily="34" charset="0"/>
              <a:buChar char="•"/>
            </a:pPr>
            <a:r>
              <a:rPr lang="en-IN" sz="1400" b="1" dirty="0">
                <a:latin typeface="Baghdad" pitchFamily="2" charset="-78"/>
                <a:cs typeface="Baghdad" pitchFamily="2" charset="-78"/>
              </a:rPr>
              <a:t>New Cases vs. Deaths</a:t>
            </a:r>
            <a:r>
              <a:rPr lang="en-IN" sz="1400" dirty="0">
                <a:latin typeface="Baghdad" pitchFamily="2" charset="-78"/>
                <a:cs typeface="Baghdad" pitchFamily="2" charset="-78"/>
              </a:rPr>
              <a:t>: The bar chart comparing 2020 and 2021 shows that while new cases surged in 2021, there was a corresponding sharp rise in deaths, indicating the deadly nature of the virus during this period.</a:t>
            </a:r>
          </a:p>
          <a:p>
            <a:pPr marL="285750" indent="-285750">
              <a:buFont typeface="Arial" panose="020B0604020202020204" pitchFamily="34" charset="0"/>
              <a:buChar char="•"/>
            </a:pPr>
            <a:r>
              <a:rPr lang="en-IN" sz="1400" dirty="0">
                <a:latin typeface="Baghdad" pitchFamily="2" charset="-78"/>
                <a:cs typeface="Baghdad" pitchFamily="2" charset="-78"/>
              </a:rPr>
              <a:t>This dashboard emphasizes the effectiveness of lockdowns in 2022, the regional variations in growth rates, and the significant global reduction in cases and deaths over time.</a:t>
            </a:r>
          </a:p>
          <a:p>
            <a:endParaRPr lang="en-IN" sz="1400" dirty="0">
              <a:latin typeface="Baghdad" pitchFamily="2" charset="-78"/>
              <a:cs typeface="Baghdad" pitchFamily="2" charset="-78"/>
            </a:endParaRPr>
          </a:p>
          <a:p>
            <a:pPr marL="285750" indent="-285750">
              <a:buFont typeface="Arial" panose="020B0604020202020204" pitchFamily="34" charset="0"/>
              <a:buChar char="•"/>
            </a:pPr>
            <a:endParaRPr lang="en-US" sz="1400" dirty="0">
              <a:latin typeface="Baghdad" pitchFamily="2" charset="-78"/>
              <a:cs typeface="Baghdad" pitchFamily="2" charset="-78"/>
            </a:endParaRPr>
          </a:p>
        </p:txBody>
      </p:sp>
    </p:spTree>
    <p:extLst>
      <p:ext uri="{BB962C8B-B14F-4D97-AF65-F5344CB8AC3E}">
        <p14:creationId xmlns:p14="http://schemas.microsoft.com/office/powerpoint/2010/main" val="95992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6FB17A-1BCF-4748-83A9-529C142A95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9767"/>
            <a:ext cx="12192000" cy="5478465"/>
          </a:xfrm>
          <a:prstGeom prst="rect">
            <a:avLst/>
          </a:prstGeom>
        </p:spPr>
      </p:pic>
      <p:sp>
        <p:nvSpPr>
          <p:cNvPr id="5" name="TextBox 4">
            <a:extLst>
              <a:ext uri="{FF2B5EF4-FFF2-40B4-BE49-F238E27FC236}">
                <a16:creationId xmlns:a16="http://schemas.microsoft.com/office/drawing/2014/main" id="{B977AD1B-4FED-514F-8391-EBD17029F25E}"/>
              </a:ext>
            </a:extLst>
          </p:cNvPr>
          <p:cNvSpPr txBox="1"/>
          <p:nvPr/>
        </p:nvSpPr>
        <p:spPr>
          <a:xfrm>
            <a:off x="3015574" y="1391055"/>
            <a:ext cx="7548664" cy="4031873"/>
          </a:xfrm>
          <a:prstGeom prst="rect">
            <a:avLst/>
          </a:prstGeom>
          <a:noFill/>
        </p:spPr>
        <p:txBody>
          <a:bodyPr wrap="square" rtlCol="0">
            <a:spAutoFit/>
          </a:bodyPr>
          <a:lstStyle/>
          <a:p>
            <a:r>
              <a:rPr lang="en-IN" sz="1600" b="1" dirty="0">
                <a:latin typeface="Baghdad" pitchFamily="2" charset="-78"/>
                <a:cs typeface="Baghdad" pitchFamily="2" charset="-78"/>
              </a:rPr>
              <a:t>Data Organization</a:t>
            </a:r>
            <a:r>
              <a:rPr lang="en-IN" sz="1600" dirty="0">
                <a:latin typeface="Baghdad" pitchFamily="2" charset="-78"/>
                <a:cs typeface="Baghdad" pitchFamily="2" charset="-78"/>
              </a:rPr>
              <a:t>:</a:t>
            </a:r>
            <a:br>
              <a:rPr lang="en-IN" dirty="0">
                <a:latin typeface="Baghdad" pitchFamily="2" charset="-78"/>
                <a:cs typeface="Baghdad" pitchFamily="2" charset="-78"/>
              </a:rPr>
            </a:br>
            <a:r>
              <a:rPr lang="en-IN" sz="1400" dirty="0">
                <a:latin typeface="Baghdad" pitchFamily="2" charset="-78"/>
                <a:cs typeface="Baghdad" pitchFamily="2" charset="-78"/>
              </a:rPr>
              <a:t>The dataset is organized by key metrics—</a:t>
            </a:r>
            <a:r>
              <a:rPr lang="en-IN" sz="1400" b="1" dirty="0">
                <a:latin typeface="Baghdad" pitchFamily="2" charset="-78"/>
                <a:cs typeface="Baghdad" pitchFamily="2" charset="-78"/>
              </a:rPr>
              <a:t>Cumulative Cases</a:t>
            </a:r>
            <a:r>
              <a:rPr lang="en-IN" sz="1400" dirty="0">
                <a:latin typeface="Baghdad" pitchFamily="2" charset="-78"/>
                <a:cs typeface="Baghdad" pitchFamily="2" charset="-78"/>
              </a:rPr>
              <a:t>, </a:t>
            </a:r>
            <a:r>
              <a:rPr lang="en-IN" sz="1400" b="1" dirty="0">
                <a:latin typeface="Baghdad" pitchFamily="2" charset="-78"/>
                <a:cs typeface="Baghdad" pitchFamily="2" charset="-78"/>
              </a:rPr>
              <a:t>Cumulative Deaths</a:t>
            </a:r>
            <a:r>
              <a:rPr lang="en-IN" sz="1400" dirty="0">
                <a:latin typeface="Baghdad" pitchFamily="2" charset="-78"/>
                <a:cs typeface="Baghdad" pitchFamily="2" charset="-78"/>
              </a:rPr>
              <a:t>, and </a:t>
            </a:r>
            <a:r>
              <a:rPr lang="en-IN" sz="1400" b="1" dirty="0">
                <a:latin typeface="Baghdad" pitchFamily="2" charset="-78"/>
                <a:cs typeface="Baghdad" pitchFamily="2" charset="-78"/>
              </a:rPr>
              <a:t>Date Reported</a:t>
            </a:r>
            <a:r>
              <a:rPr lang="en-IN" sz="1400" dirty="0">
                <a:latin typeface="Baghdad" pitchFamily="2" charset="-78"/>
                <a:cs typeface="Baghdad" pitchFamily="2" charset="-78"/>
              </a:rPr>
              <a:t>—segmented by </a:t>
            </a:r>
            <a:r>
              <a:rPr lang="en-IN" sz="1400" b="1" dirty="0">
                <a:latin typeface="Baghdad" pitchFamily="2" charset="-78"/>
                <a:cs typeface="Baghdad" pitchFamily="2" charset="-78"/>
              </a:rPr>
              <a:t>Country</a:t>
            </a:r>
            <a:r>
              <a:rPr lang="en-IN" sz="1400" dirty="0">
                <a:latin typeface="Baghdad" pitchFamily="2" charset="-78"/>
                <a:cs typeface="Baghdad" pitchFamily="2" charset="-78"/>
              </a:rPr>
              <a:t>. This structure facilitates tracking and comparing the pandemic’s global progression, providing a comprehensive view of country-level impacts and trends over time.</a:t>
            </a:r>
          </a:p>
          <a:p>
            <a:endParaRPr lang="en-IN" sz="1400" dirty="0">
              <a:latin typeface="Baghdad" pitchFamily="2" charset="-78"/>
              <a:cs typeface="Baghdad" pitchFamily="2" charset="-78"/>
            </a:endParaRPr>
          </a:p>
          <a:p>
            <a:r>
              <a:rPr lang="en-IN" sz="1400" dirty="0">
                <a:latin typeface="Baghdad" pitchFamily="2" charset="-78"/>
                <a:cs typeface="Baghdad" pitchFamily="2" charset="-78"/>
              </a:rPr>
              <a:t>A </a:t>
            </a:r>
            <a:r>
              <a:rPr lang="en-IN" sz="1400" b="1" dirty="0">
                <a:latin typeface="Baghdad" pitchFamily="2" charset="-78"/>
                <a:cs typeface="Baghdad" pitchFamily="2" charset="-78"/>
              </a:rPr>
              <a:t>dual-axis line chart</a:t>
            </a:r>
            <a:r>
              <a:rPr lang="en-IN" sz="1400" dirty="0">
                <a:latin typeface="Baghdad" pitchFamily="2" charset="-78"/>
                <a:cs typeface="Baghdad" pitchFamily="2" charset="-78"/>
              </a:rPr>
              <a:t> is used to effectively visualize </a:t>
            </a:r>
            <a:r>
              <a:rPr lang="en-IN" sz="1400" b="1" dirty="0">
                <a:latin typeface="Baghdad" pitchFamily="2" charset="-78"/>
                <a:cs typeface="Baghdad" pitchFamily="2" charset="-78"/>
              </a:rPr>
              <a:t>cumulative cases</a:t>
            </a:r>
            <a:r>
              <a:rPr lang="en-IN" sz="1400" dirty="0">
                <a:latin typeface="Baghdad" pitchFamily="2" charset="-78"/>
                <a:cs typeface="Baghdad" pitchFamily="2" charset="-78"/>
              </a:rPr>
              <a:t> (left axis) and </a:t>
            </a:r>
            <a:r>
              <a:rPr lang="en-IN" sz="1400" b="1" dirty="0">
                <a:latin typeface="Baghdad" pitchFamily="2" charset="-78"/>
                <a:cs typeface="Baghdad" pitchFamily="2" charset="-78"/>
              </a:rPr>
              <a:t>cumulative deaths</a:t>
            </a:r>
            <a:r>
              <a:rPr lang="en-IN" sz="1400" dirty="0">
                <a:latin typeface="Baghdad" pitchFamily="2" charset="-78"/>
                <a:cs typeface="Baghdad" pitchFamily="2" charset="-78"/>
              </a:rPr>
              <a:t> (right axis). This allows us to see both metrics simultaneously, highlighting global and country-specific surges in the pandemic.</a:t>
            </a:r>
          </a:p>
          <a:p>
            <a:endParaRPr lang="en-IN" sz="1400" dirty="0">
              <a:latin typeface="Baghdad" pitchFamily="2" charset="-78"/>
              <a:cs typeface="Baghdad" pitchFamily="2" charset="-78"/>
            </a:endParaRPr>
          </a:p>
          <a:p>
            <a:r>
              <a:rPr lang="en-IN" sz="1600" b="1" dirty="0">
                <a:latin typeface="Baghdad" pitchFamily="2" charset="-78"/>
                <a:cs typeface="Baghdad" pitchFamily="2" charset="-78"/>
              </a:rPr>
              <a:t>Key Insights</a:t>
            </a:r>
            <a:r>
              <a:rPr lang="en-IN" sz="1600" dirty="0">
                <a:latin typeface="Baghdad" pitchFamily="2" charset="-78"/>
                <a:cs typeface="Baghdad" pitchFamily="2" charset="-78"/>
              </a:rPr>
              <a:t>:</a:t>
            </a:r>
          </a:p>
          <a:p>
            <a:pPr marL="285750" indent="-285750">
              <a:buFont typeface="Arial" panose="020B0604020202020204" pitchFamily="34" charset="0"/>
              <a:buChar char="•"/>
            </a:pPr>
            <a:r>
              <a:rPr lang="en-IN" sz="1400" b="1" dirty="0">
                <a:latin typeface="Baghdad" pitchFamily="2" charset="-78"/>
                <a:cs typeface="Baghdad" pitchFamily="2" charset="-78"/>
              </a:rPr>
              <a:t>Global Peaks</a:t>
            </a:r>
            <a:r>
              <a:rPr lang="en-IN" sz="1400" dirty="0">
                <a:latin typeface="Baghdad" pitchFamily="2" charset="-78"/>
                <a:cs typeface="Baghdad" pitchFamily="2" charset="-78"/>
              </a:rPr>
              <a:t>: A significant peak in </a:t>
            </a:r>
            <a:r>
              <a:rPr lang="en-IN" sz="1400" b="1" dirty="0">
                <a:latin typeface="Baghdad" pitchFamily="2" charset="-78"/>
                <a:cs typeface="Baghdad" pitchFamily="2" charset="-78"/>
              </a:rPr>
              <a:t>2022</a:t>
            </a:r>
            <a:r>
              <a:rPr lang="en-IN" sz="1400" dirty="0">
                <a:latin typeface="Baghdad" pitchFamily="2" charset="-78"/>
                <a:cs typeface="Baghdad" pitchFamily="2" charset="-78"/>
              </a:rPr>
              <a:t>, followed by a decline, indicates effective intervention strategies (vaccinations, restrictions).</a:t>
            </a:r>
          </a:p>
          <a:p>
            <a:pPr marL="285750" indent="-285750">
              <a:buFont typeface="Arial" panose="020B0604020202020204" pitchFamily="34" charset="0"/>
              <a:buChar char="•"/>
            </a:pPr>
            <a:r>
              <a:rPr lang="en-IN" sz="1400" b="1" dirty="0">
                <a:latin typeface="Baghdad" pitchFamily="2" charset="-78"/>
                <a:cs typeface="Baghdad" pitchFamily="2" charset="-78"/>
              </a:rPr>
              <a:t>Time-Lag Effect</a:t>
            </a:r>
            <a:r>
              <a:rPr lang="en-IN" sz="1400" dirty="0">
                <a:latin typeface="Baghdad" pitchFamily="2" charset="-78"/>
                <a:cs typeface="Baghdad" pitchFamily="2" charset="-78"/>
              </a:rPr>
              <a:t>: The chart reveals a time lag between case surges and corresponding death spikes, showcasing the typical progression of the virus.</a:t>
            </a:r>
          </a:p>
          <a:p>
            <a:pPr marL="285750" indent="-285750">
              <a:buFont typeface="Arial" panose="020B0604020202020204" pitchFamily="34" charset="0"/>
              <a:buChar char="•"/>
            </a:pPr>
            <a:r>
              <a:rPr lang="en-IN" sz="1400" b="1" dirty="0">
                <a:latin typeface="Baghdad" pitchFamily="2" charset="-78"/>
                <a:cs typeface="Baghdad" pitchFamily="2" charset="-78"/>
              </a:rPr>
              <a:t>Country Comparison</a:t>
            </a:r>
            <a:r>
              <a:rPr lang="en-IN" sz="1400" dirty="0">
                <a:latin typeface="Baghdad" pitchFamily="2" charset="-78"/>
                <a:cs typeface="Baghdad" pitchFamily="2" charset="-78"/>
              </a:rPr>
              <a:t>: Countries like </a:t>
            </a:r>
            <a:r>
              <a:rPr lang="en-IN" sz="1400" b="1" dirty="0">
                <a:latin typeface="Baghdad" pitchFamily="2" charset="-78"/>
                <a:cs typeface="Baghdad" pitchFamily="2" charset="-78"/>
              </a:rPr>
              <a:t>Brazil</a:t>
            </a:r>
            <a:r>
              <a:rPr lang="en-IN" sz="1400" dirty="0">
                <a:latin typeface="Baghdad" pitchFamily="2" charset="-78"/>
                <a:cs typeface="Baghdad" pitchFamily="2" charset="-78"/>
              </a:rPr>
              <a:t> and </a:t>
            </a:r>
            <a:r>
              <a:rPr lang="en-IN" sz="1400" b="1" dirty="0">
                <a:latin typeface="Baghdad" pitchFamily="2" charset="-78"/>
                <a:cs typeface="Baghdad" pitchFamily="2" charset="-78"/>
              </a:rPr>
              <a:t>India</a:t>
            </a:r>
            <a:r>
              <a:rPr lang="en-IN" sz="1400" dirty="0">
                <a:latin typeface="Baghdad" pitchFamily="2" charset="-78"/>
                <a:cs typeface="Baghdad" pitchFamily="2" charset="-78"/>
              </a:rPr>
              <a:t> show sharp increases, indicating strain on healthcare systems, while others managed to flatten the curve.</a:t>
            </a:r>
          </a:p>
          <a:p>
            <a:endParaRPr lang="en-IN" sz="1400" dirty="0"/>
          </a:p>
        </p:txBody>
      </p:sp>
    </p:spTree>
    <p:extLst>
      <p:ext uri="{BB962C8B-B14F-4D97-AF65-F5344CB8AC3E}">
        <p14:creationId xmlns:p14="http://schemas.microsoft.com/office/powerpoint/2010/main" val="95992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Sheet 2">
            <a:extLst>
              <a:ext uri="{FF2B5EF4-FFF2-40B4-BE49-F238E27FC236}">
                <a16:creationId xmlns:a16="http://schemas.microsoft.com/office/drawing/2014/main" id="{10A597A2-6E8C-4E3D-A68C-44C7C144A5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94" y="664690"/>
            <a:ext cx="12192000" cy="2162848"/>
          </a:xfrm>
          <a:prstGeom prst="rect">
            <a:avLst/>
          </a:prstGeom>
        </p:spPr>
      </p:pic>
      <p:sp>
        <p:nvSpPr>
          <p:cNvPr id="2" name="TextBox 1">
            <a:extLst>
              <a:ext uri="{FF2B5EF4-FFF2-40B4-BE49-F238E27FC236}">
                <a16:creationId xmlns:a16="http://schemas.microsoft.com/office/drawing/2014/main" id="{FA349FEF-76D2-4841-867A-A7073193F7D5}"/>
              </a:ext>
            </a:extLst>
          </p:cNvPr>
          <p:cNvSpPr txBox="1"/>
          <p:nvPr/>
        </p:nvSpPr>
        <p:spPr>
          <a:xfrm>
            <a:off x="204281" y="3151762"/>
            <a:ext cx="11789923" cy="1877437"/>
          </a:xfrm>
          <a:prstGeom prst="rect">
            <a:avLst/>
          </a:prstGeom>
          <a:noFill/>
        </p:spPr>
        <p:txBody>
          <a:bodyPr wrap="square" rtlCol="0">
            <a:spAutoFit/>
          </a:bodyPr>
          <a:lstStyle/>
          <a:p>
            <a:r>
              <a:rPr lang="en-IN" sz="1600" b="1" dirty="0">
                <a:latin typeface="Baghdad" pitchFamily="2" charset="-78"/>
                <a:cs typeface="Baghdad" pitchFamily="2" charset="-78"/>
              </a:rPr>
              <a:t>Data Organization</a:t>
            </a:r>
            <a:r>
              <a:rPr lang="en-IN" sz="1600" dirty="0">
                <a:latin typeface="Baghdad" pitchFamily="2" charset="-78"/>
                <a:cs typeface="Baghdad" pitchFamily="2" charset="-78"/>
              </a:rPr>
              <a:t>:</a:t>
            </a:r>
            <a:br>
              <a:rPr lang="en-IN" sz="1400" dirty="0">
                <a:latin typeface="Baghdad" pitchFamily="2" charset="-78"/>
                <a:cs typeface="Baghdad" pitchFamily="2" charset="-78"/>
              </a:rPr>
            </a:br>
            <a:r>
              <a:rPr lang="en-IN" sz="1400" dirty="0">
                <a:latin typeface="Baghdad" pitchFamily="2" charset="-78"/>
                <a:cs typeface="Baghdad" pitchFamily="2" charset="-78"/>
              </a:rPr>
              <a:t>This bar chart separates the data by </a:t>
            </a:r>
            <a:r>
              <a:rPr lang="en-IN" sz="1400" b="1" dirty="0">
                <a:latin typeface="Baghdad" pitchFamily="2" charset="-78"/>
                <a:cs typeface="Baghdad" pitchFamily="2" charset="-78"/>
              </a:rPr>
              <a:t>WHO Region</a:t>
            </a:r>
            <a:r>
              <a:rPr lang="en-IN" sz="1400" dirty="0">
                <a:latin typeface="Baghdad" pitchFamily="2" charset="-78"/>
                <a:cs typeface="Baghdad" pitchFamily="2" charset="-78"/>
              </a:rPr>
              <a:t> to compare the impact of COVID-19 in terms of new cases and new deaths. The data structure facilitates region-level comparisons for clearer insights on the global pandemic response.</a:t>
            </a:r>
          </a:p>
          <a:p>
            <a:endParaRPr lang="en-IN" sz="1400" dirty="0">
              <a:latin typeface="Baghdad" pitchFamily="2" charset="-78"/>
              <a:cs typeface="Baghdad" pitchFamily="2" charset="-78"/>
            </a:endParaRPr>
          </a:p>
          <a:p>
            <a:r>
              <a:rPr lang="en-IN" sz="1600" b="1" dirty="0">
                <a:latin typeface="Baghdad" pitchFamily="2" charset="-78"/>
                <a:cs typeface="Baghdad" pitchFamily="2" charset="-78"/>
              </a:rPr>
              <a:t>Key Insights</a:t>
            </a:r>
            <a:r>
              <a:rPr lang="en-IN" sz="1600" dirty="0">
                <a:latin typeface="Baghdad" pitchFamily="2" charset="-78"/>
                <a:cs typeface="Baghdad" pitchFamily="2" charset="-78"/>
              </a:rPr>
              <a:t>:</a:t>
            </a:r>
          </a:p>
          <a:p>
            <a:pPr marL="285750" indent="-285750">
              <a:buFont typeface="Arial" panose="020B0604020202020204" pitchFamily="34" charset="0"/>
              <a:buChar char="•"/>
            </a:pPr>
            <a:r>
              <a:rPr lang="en-IN" sz="1400" b="1" dirty="0">
                <a:latin typeface="Baghdad" pitchFamily="2" charset="-78"/>
                <a:cs typeface="Baghdad" pitchFamily="2" charset="-78"/>
              </a:rPr>
              <a:t>Highest Impact</a:t>
            </a:r>
            <a:r>
              <a:rPr lang="en-IN" sz="1400" dirty="0">
                <a:latin typeface="Baghdad" pitchFamily="2" charset="-78"/>
                <a:cs typeface="Baghdad" pitchFamily="2" charset="-78"/>
              </a:rPr>
              <a:t>: Regions like </a:t>
            </a:r>
            <a:r>
              <a:rPr lang="en-IN" sz="1400" b="1" dirty="0">
                <a:latin typeface="Baghdad" pitchFamily="2" charset="-78"/>
                <a:cs typeface="Baghdad" pitchFamily="2" charset="-78"/>
              </a:rPr>
              <a:t>AMRO (Americas)</a:t>
            </a:r>
            <a:r>
              <a:rPr lang="en-IN" sz="1400" dirty="0">
                <a:latin typeface="Baghdad" pitchFamily="2" charset="-78"/>
                <a:cs typeface="Baghdad" pitchFamily="2" charset="-78"/>
              </a:rPr>
              <a:t> and </a:t>
            </a:r>
            <a:r>
              <a:rPr lang="en-IN" sz="1400" b="1" dirty="0">
                <a:latin typeface="Baghdad" pitchFamily="2" charset="-78"/>
                <a:cs typeface="Baghdad" pitchFamily="2" charset="-78"/>
              </a:rPr>
              <a:t>EURO (Europe)</a:t>
            </a:r>
            <a:r>
              <a:rPr lang="en-IN" sz="1400" dirty="0">
                <a:latin typeface="Baghdad" pitchFamily="2" charset="-78"/>
                <a:cs typeface="Baghdad" pitchFamily="2" charset="-78"/>
              </a:rPr>
              <a:t> show the largest bars for both cases and deaths, indicating these areas were most affected by the virus.</a:t>
            </a:r>
          </a:p>
          <a:p>
            <a:pPr marL="285750" indent="-285750">
              <a:buFont typeface="Arial" panose="020B0604020202020204" pitchFamily="34" charset="0"/>
              <a:buChar char="•"/>
            </a:pPr>
            <a:r>
              <a:rPr lang="en-IN" sz="1400" b="1" dirty="0">
                <a:latin typeface="Baghdad" pitchFamily="2" charset="-78"/>
                <a:cs typeface="Baghdad" pitchFamily="2" charset="-78"/>
              </a:rPr>
              <a:t>WHO Regional Focus</a:t>
            </a:r>
            <a:r>
              <a:rPr lang="en-IN" sz="1400" dirty="0">
                <a:latin typeface="Baghdad" pitchFamily="2" charset="-78"/>
                <a:cs typeface="Baghdad" pitchFamily="2" charset="-78"/>
              </a:rPr>
              <a:t>: Understanding how different regions managed the pandemic can guide future healthcare policies and resource distribution.</a:t>
            </a:r>
          </a:p>
        </p:txBody>
      </p:sp>
    </p:spTree>
    <p:extLst>
      <p:ext uri="{BB962C8B-B14F-4D97-AF65-F5344CB8AC3E}">
        <p14:creationId xmlns:p14="http://schemas.microsoft.com/office/powerpoint/2010/main" val="95992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lide4" descr="Sheet 3">
            <a:extLst>
              <a:ext uri="{FF2B5EF4-FFF2-40B4-BE49-F238E27FC236}">
                <a16:creationId xmlns:a16="http://schemas.microsoft.com/office/drawing/2014/main" id="{891EBD8C-F552-4678-AB96-50DE17C5B2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5871003"/>
          </a:xfrm>
          <a:prstGeom prst="rect">
            <a:avLst/>
          </a:prstGeom>
        </p:spPr>
      </p:pic>
      <p:sp>
        <p:nvSpPr>
          <p:cNvPr id="2" name="TextBox 1">
            <a:extLst>
              <a:ext uri="{FF2B5EF4-FFF2-40B4-BE49-F238E27FC236}">
                <a16:creationId xmlns:a16="http://schemas.microsoft.com/office/drawing/2014/main" id="{9483D634-CD3E-5E40-B174-2A21045626B1}"/>
              </a:ext>
            </a:extLst>
          </p:cNvPr>
          <p:cNvSpPr txBox="1"/>
          <p:nvPr/>
        </p:nvSpPr>
        <p:spPr>
          <a:xfrm>
            <a:off x="2451370" y="4523362"/>
            <a:ext cx="9503923" cy="2523768"/>
          </a:xfrm>
          <a:prstGeom prst="rect">
            <a:avLst/>
          </a:prstGeom>
          <a:noFill/>
        </p:spPr>
        <p:txBody>
          <a:bodyPr wrap="square" rtlCol="0">
            <a:spAutoFit/>
          </a:bodyPr>
          <a:lstStyle/>
          <a:p>
            <a:r>
              <a:rPr lang="en-IN" sz="1400" b="1" dirty="0">
                <a:latin typeface="Baghdad" pitchFamily="2" charset="-78"/>
                <a:cs typeface="Baghdad" pitchFamily="2" charset="-78"/>
              </a:rPr>
              <a:t>Data Organization</a:t>
            </a:r>
            <a:r>
              <a:rPr lang="en-IN" sz="1400" dirty="0">
                <a:latin typeface="Baghdad" pitchFamily="2" charset="-78"/>
                <a:cs typeface="Baghdad" pitchFamily="2" charset="-78"/>
              </a:rPr>
              <a:t>:</a:t>
            </a:r>
            <a:br>
              <a:rPr lang="en-IN" sz="1400" dirty="0">
                <a:latin typeface="Baghdad" pitchFamily="2" charset="-78"/>
                <a:cs typeface="Baghdad" pitchFamily="2" charset="-78"/>
              </a:rPr>
            </a:br>
            <a:r>
              <a:rPr lang="en-IN" sz="1400" dirty="0">
                <a:latin typeface="Baghdad" pitchFamily="2" charset="-78"/>
                <a:cs typeface="Baghdad" pitchFamily="2" charset="-78"/>
              </a:rPr>
              <a:t>The data is organized by </a:t>
            </a:r>
            <a:r>
              <a:rPr lang="en-IN" sz="1400" b="1" dirty="0">
                <a:latin typeface="Baghdad" pitchFamily="2" charset="-78"/>
                <a:cs typeface="Baghdad" pitchFamily="2" charset="-78"/>
              </a:rPr>
              <a:t>Country</a:t>
            </a:r>
            <a:r>
              <a:rPr lang="en-IN" sz="1400" dirty="0">
                <a:latin typeface="Baghdad" pitchFamily="2" charset="-78"/>
                <a:cs typeface="Baghdad" pitchFamily="2" charset="-78"/>
              </a:rPr>
              <a:t> with each country shaded according to its </a:t>
            </a:r>
            <a:r>
              <a:rPr lang="en-IN" sz="1400" b="1" dirty="0">
                <a:latin typeface="Baghdad" pitchFamily="2" charset="-78"/>
                <a:cs typeface="Baghdad" pitchFamily="2" charset="-78"/>
              </a:rPr>
              <a:t>Case-Fatality Ratio (CFR)</a:t>
            </a:r>
            <a:r>
              <a:rPr lang="en-IN" sz="1400" dirty="0">
                <a:latin typeface="Baghdad" pitchFamily="2" charset="-78"/>
                <a:cs typeface="Baghdad" pitchFamily="2" charset="-78"/>
              </a:rPr>
              <a:t>. Darker shades represent higher CFR, while lighter shades indicate lower death rates relative to case counts.</a:t>
            </a:r>
          </a:p>
          <a:p>
            <a:r>
              <a:rPr lang="en-IN" sz="1400" b="1" dirty="0">
                <a:latin typeface="Baghdad" pitchFamily="2" charset="-78"/>
                <a:cs typeface="Baghdad" pitchFamily="2" charset="-78"/>
              </a:rPr>
              <a:t>Key Insights</a:t>
            </a:r>
            <a:r>
              <a:rPr lang="en-IN" sz="1400" dirty="0">
                <a:latin typeface="Baghdad" pitchFamily="2" charset="-78"/>
                <a:cs typeface="Baghdad" pitchFamily="2" charset="-78"/>
              </a:rPr>
              <a:t>:</a:t>
            </a:r>
          </a:p>
          <a:p>
            <a:r>
              <a:rPr lang="en-IN" sz="1400" b="1" dirty="0">
                <a:latin typeface="Baghdad" pitchFamily="2" charset="-78"/>
                <a:cs typeface="Baghdad" pitchFamily="2" charset="-78"/>
              </a:rPr>
              <a:t>Highest Fatalities</a:t>
            </a:r>
            <a:r>
              <a:rPr lang="en-IN" sz="1400" dirty="0">
                <a:latin typeface="Baghdad" pitchFamily="2" charset="-78"/>
                <a:cs typeface="Baghdad" pitchFamily="2" charset="-78"/>
              </a:rPr>
              <a:t>: Countries in the </a:t>
            </a:r>
            <a:r>
              <a:rPr lang="en-IN" sz="1400" b="1" dirty="0">
                <a:latin typeface="Baghdad" pitchFamily="2" charset="-78"/>
                <a:cs typeface="Baghdad" pitchFamily="2" charset="-78"/>
              </a:rPr>
              <a:t>Middle East</a:t>
            </a:r>
            <a:r>
              <a:rPr lang="en-IN" sz="1400" dirty="0">
                <a:latin typeface="Baghdad" pitchFamily="2" charset="-78"/>
                <a:cs typeface="Baghdad" pitchFamily="2" charset="-78"/>
              </a:rPr>
              <a:t>, such as </a:t>
            </a:r>
            <a:r>
              <a:rPr lang="en-IN" sz="1400" b="1" dirty="0">
                <a:latin typeface="Baghdad" pitchFamily="2" charset="-78"/>
                <a:cs typeface="Baghdad" pitchFamily="2" charset="-78"/>
              </a:rPr>
              <a:t>Yemen</a:t>
            </a:r>
            <a:r>
              <a:rPr lang="en-IN" sz="1400" dirty="0">
                <a:latin typeface="Baghdad" pitchFamily="2" charset="-78"/>
                <a:cs typeface="Baghdad" pitchFamily="2" charset="-78"/>
              </a:rPr>
              <a:t>, show the darkest shades, indicating the highest case-fatality ratios. This suggests these countries faced challenges in healthcare capacity and crisis management.</a:t>
            </a:r>
          </a:p>
          <a:p>
            <a:r>
              <a:rPr lang="en-IN" sz="1400" b="1" dirty="0">
                <a:latin typeface="Baghdad" pitchFamily="2" charset="-78"/>
                <a:cs typeface="Baghdad" pitchFamily="2" charset="-78"/>
              </a:rPr>
              <a:t>Global Variation</a:t>
            </a:r>
            <a:r>
              <a:rPr lang="en-IN" sz="1400" dirty="0">
                <a:latin typeface="Baghdad" pitchFamily="2" charset="-78"/>
                <a:cs typeface="Baghdad" pitchFamily="2" charset="-78"/>
              </a:rPr>
              <a:t>: Countries like </a:t>
            </a:r>
            <a:r>
              <a:rPr lang="en-IN" sz="1400" b="1" dirty="0">
                <a:latin typeface="Baghdad" pitchFamily="2" charset="-78"/>
                <a:cs typeface="Baghdad" pitchFamily="2" charset="-78"/>
              </a:rPr>
              <a:t>Mexico</a:t>
            </a:r>
            <a:r>
              <a:rPr lang="en-IN" sz="1400" dirty="0">
                <a:latin typeface="Baghdad" pitchFamily="2" charset="-78"/>
                <a:cs typeface="Baghdad" pitchFamily="2" charset="-78"/>
              </a:rPr>
              <a:t> and </a:t>
            </a:r>
            <a:r>
              <a:rPr lang="en-IN" sz="1400" b="1" dirty="0">
                <a:latin typeface="Baghdad" pitchFamily="2" charset="-78"/>
                <a:cs typeface="Baghdad" pitchFamily="2" charset="-78"/>
              </a:rPr>
              <a:t>Peru</a:t>
            </a:r>
            <a:r>
              <a:rPr lang="en-IN" sz="1400" dirty="0">
                <a:latin typeface="Baghdad" pitchFamily="2" charset="-78"/>
                <a:cs typeface="Baghdad" pitchFamily="2" charset="-78"/>
              </a:rPr>
              <a:t> show higher CFR, potentially due to overwhelmed healthcare systems or lack of timely interventions.</a:t>
            </a:r>
          </a:p>
          <a:p>
            <a:r>
              <a:rPr lang="en-IN" sz="1400" b="1" dirty="0">
                <a:latin typeface="Baghdad" pitchFamily="2" charset="-78"/>
                <a:cs typeface="Baghdad" pitchFamily="2" charset="-78"/>
              </a:rPr>
              <a:t>Healthcare Focus</a:t>
            </a:r>
            <a:r>
              <a:rPr lang="en-IN" sz="1400" dirty="0">
                <a:latin typeface="Baghdad" pitchFamily="2" charset="-78"/>
                <a:cs typeface="Baghdad" pitchFamily="2" charset="-78"/>
              </a:rPr>
              <a:t>: This map helps identify countries where medical infrastructure may have been insufficient, highlighting areas for future investment in healthcare resilience.</a:t>
            </a:r>
          </a:p>
          <a:p>
            <a:endParaRPr lang="en-US" dirty="0">
              <a:latin typeface="Baghdad" pitchFamily="2" charset="-78"/>
              <a:cs typeface="Baghdad" pitchFamily="2" charset="-78"/>
            </a:endParaRPr>
          </a:p>
        </p:txBody>
      </p:sp>
    </p:spTree>
    <p:extLst>
      <p:ext uri="{BB962C8B-B14F-4D97-AF65-F5344CB8AC3E}">
        <p14:creationId xmlns:p14="http://schemas.microsoft.com/office/powerpoint/2010/main" val="95992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Sheet 4">
            <a:extLst>
              <a:ext uri="{FF2B5EF4-FFF2-40B4-BE49-F238E27FC236}">
                <a16:creationId xmlns:a16="http://schemas.microsoft.com/office/drawing/2014/main" id="{404D0DD6-83C2-4C89-914E-42F154F260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4114" y="0"/>
            <a:ext cx="3263515" cy="6858000"/>
          </a:xfrm>
          <a:prstGeom prst="rect">
            <a:avLst/>
          </a:prstGeom>
        </p:spPr>
      </p:pic>
      <p:sp>
        <p:nvSpPr>
          <p:cNvPr id="2" name="TextBox 1">
            <a:extLst>
              <a:ext uri="{FF2B5EF4-FFF2-40B4-BE49-F238E27FC236}">
                <a16:creationId xmlns:a16="http://schemas.microsoft.com/office/drawing/2014/main" id="{8F2E9036-65D9-6F4B-BC5B-05C46A272A04}"/>
              </a:ext>
            </a:extLst>
          </p:cNvPr>
          <p:cNvSpPr txBox="1"/>
          <p:nvPr/>
        </p:nvSpPr>
        <p:spPr>
          <a:xfrm>
            <a:off x="4640094" y="1556426"/>
            <a:ext cx="6780178" cy="3323987"/>
          </a:xfrm>
          <a:prstGeom prst="rect">
            <a:avLst/>
          </a:prstGeom>
          <a:noFill/>
        </p:spPr>
        <p:txBody>
          <a:bodyPr wrap="square" rtlCol="0">
            <a:spAutoFit/>
          </a:bodyPr>
          <a:lstStyle/>
          <a:p>
            <a:r>
              <a:rPr lang="en-IN" sz="1400" b="1" dirty="0">
                <a:latin typeface="Baghdad" pitchFamily="2" charset="-78"/>
                <a:cs typeface="Baghdad" pitchFamily="2" charset="-78"/>
              </a:rPr>
              <a:t>Data Organization</a:t>
            </a:r>
            <a:r>
              <a:rPr lang="en-IN" sz="1400" dirty="0">
                <a:latin typeface="Baghdad" pitchFamily="2" charset="-78"/>
                <a:cs typeface="Baghdad" pitchFamily="2" charset="-78"/>
              </a:rPr>
              <a:t>:</a:t>
            </a:r>
            <a:br>
              <a:rPr lang="en-IN" sz="1400" dirty="0">
                <a:latin typeface="Baghdad" pitchFamily="2" charset="-78"/>
                <a:cs typeface="Baghdad" pitchFamily="2" charset="-78"/>
              </a:rPr>
            </a:br>
            <a:r>
              <a:rPr lang="en-IN" sz="1400" dirty="0">
                <a:latin typeface="Baghdad" pitchFamily="2" charset="-78"/>
                <a:cs typeface="Baghdad" pitchFamily="2" charset="-78"/>
              </a:rPr>
              <a:t>This vertical bar chart compares </a:t>
            </a:r>
            <a:r>
              <a:rPr lang="en-IN" sz="1400" b="1" dirty="0">
                <a:latin typeface="Baghdad" pitchFamily="2" charset="-78"/>
                <a:cs typeface="Baghdad" pitchFamily="2" charset="-78"/>
              </a:rPr>
              <a:t>New Cases</a:t>
            </a:r>
            <a:r>
              <a:rPr lang="en-IN" sz="1400" dirty="0">
                <a:latin typeface="Baghdad" pitchFamily="2" charset="-78"/>
                <a:cs typeface="Baghdad" pitchFamily="2" charset="-78"/>
              </a:rPr>
              <a:t> and </a:t>
            </a:r>
            <a:r>
              <a:rPr lang="en-IN" sz="1400" b="1" dirty="0">
                <a:latin typeface="Baghdad" pitchFamily="2" charset="-78"/>
                <a:cs typeface="Baghdad" pitchFamily="2" charset="-78"/>
              </a:rPr>
              <a:t>New Deaths</a:t>
            </a:r>
            <a:r>
              <a:rPr lang="en-IN" sz="1400" dirty="0">
                <a:latin typeface="Baghdad" pitchFamily="2" charset="-78"/>
                <a:cs typeface="Baghdad" pitchFamily="2" charset="-78"/>
              </a:rPr>
              <a:t> over two peak pandemic years (2020 and 2021). The dual metric allows easy comparison of how cases surged and deaths followed.</a:t>
            </a:r>
          </a:p>
          <a:p>
            <a:endParaRPr lang="en-IN" sz="1400" dirty="0">
              <a:latin typeface="Baghdad" pitchFamily="2" charset="-78"/>
              <a:cs typeface="Baghdad" pitchFamily="2" charset="-78"/>
            </a:endParaRPr>
          </a:p>
          <a:p>
            <a:r>
              <a:rPr lang="en-IN" sz="1400" b="1" dirty="0">
                <a:latin typeface="Baghdad" pitchFamily="2" charset="-78"/>
                <a:cs typeface="Baghdad" pitchFamily="2" charset="-78"/>
              </a:rPr>
              <a:t>Key Insights</a:t>
            </a:r>
            <a:r>
              <a:rPr lang="en-IN" sz="1400" dirty="0">
                <a:latin typeface="Baghdad" pitchFamily="2" charset="-78"/>
                <a:cs typeface="Baghdad" pitchFamily="2" charset="-78"/>
              </a:rPr>
              <a:t>:</a:t>
            </a:r>
          </a:p>
          <a:p>
            <a:pPr marL="285750" indent="-285750">
              <a:buFont typeface="Arial" panose="020B0604020202020204" pitchFamily="34" charset="0"/>
              <a:buChar char="•"/>
            </a:pPr>
            <a:r>
              <a:rPr lang="en-IN" sz="1400" b="1" dirty="0">
                <a:latin typeface="Baghdad" pitchFamily="2" charset="-78"/>
                <a:cs typeface="Baghdad" pitchFamily="2" charset="-78"/>
              </a:rPr>
              <a:t>Dramatic Increase in 2021</a:t>
            </a:r>
            <a:r>
              <a:rPr lang="en-IN" sz="1400" dirty="0">
                <a:latin typeface="Baghdad" pitchFamily="2" charset="-78"/>
                <a:cs typeface="Baghdad" pitchFamily="2" charset="-78"/>
              </a:rPr>
              <a:t>: There’s a significant increase in new cases and deaths in 2021 compared to 2020, highlighting the impact of new virus variants and relaxed restrictions.</a:t>
            </a:r>
          </a:p>
          <a:p>
            <a:pPr marL="285750" indent="-285750">
              <a:buFont typeface="Arial" panose="020B0604020202020204" pitchFamily="34" charset="0"/>
              <a:buChar char="•"/>
            </a:pPr>
            <a:r>
              <a:rPr lang="en-IN" sz="1400" b="1" dirty="0">
                <a:latin typeface="Baghdad" pitchFamily="2" charset="-78"/>
                <a:cs typeface="Baghdad" pitchFamily="2" charset="-78"/>
              </a:rPr>
              <a:t>Higher Mortality in 2021</a:t>
            </a:r>
            <a:r>
              <a:rPr lang="en-IN" sz="1400" dirty="0">
                <a:latin typeface="Baghdad" pitchFamily="2" charset="-78"/>
                <a:cs typeface="Baghdad" pitchFamily="2" charset="-78"/>
              </a:rPr>
              <a:t>: The larger death bar in 2021 compared to 2020 indicates more severe outcomes, possibly due to delayed vaccinations or healthcare system strain.</a:t>
            </a:r>
          </a:p>
          <a:p>
            <a:pPr marL="285750" indent="-285750">
              <a:buFont typeface="Arial" panose="020B0604020202020204" pitchFamily="34" charset="0"/>
              <a:buChar char="•"/>
            </a:pPr>
            <a:r>
              <a:rPr lang="en-IN" sz="1400" b="1" dirty="0">
                <a:latin typeface="Baghdad" pitchFamily="2" charset="-78"/>
                <a:cs typeface="Baghdad" pitchFamily="2" charset="-78"/>
              </a:rPr>
              <a:t>Crisis Management</a:t>
            </a:r>
            <a:r>
              <a:rPr lang="en-IN" sz="1400" dirty="0">
                <a:latin typeface="Baghdad" pitchFamily="2" charset="-78"/>
                <a:cs typeface="Baghdad" pitchFamily="2" charset="-78"/>
              </a:rPr>
              <a:t>: This chart emphasizes the need for effective interventions in peak times to control both case numbers and subsequent deaths.</a:t>
            </a:r>
          </a:p>
          <a:p>
            <a:endParaRPr lang="en-US" sz="1400" dirty="0">
              <a:latin typeface="Baghdad" pitchFamily="2" charset="-78"/>
              <a:cs typeface="Baghdad" pitchFamily="2" charset="-78"/>
            </a:endParaRPr>
          </a:p>
        </p:txBody>
      </p:sp>
    </p:spTree>
    <p:extLst>
      <p:ext uri="{BB962C8B-B14F-4D97-AF65-F5344CB8AC3E}">
        <p14:creationId xmlns:p14="http://schemas.microsoft.com/office/powerpoint/2010/main" val="95992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lide6" descr="Sheet 5">
            <a:extLst>
              <a:ext uri="{FF2B5EF4-FFF2-40B4-BE49-F238E27FC236}">
                <a16:creationId xmlns:a16="http://schemas.microsoft.com/office/drawing/2014/main" id="{5459C6C5-ADCA-4ECF-B3DC-3BE78EAA42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0685"/>
            <a:ext cx="12192000" cy="2106654"/>
          </a:xfrm>
          <a:prstGeom prst="rect">
            <a:avLst/>
          </a:prstGeom>
        </p:spPr>
      </p:pic>
      <p:sp>
        <p:nvSpPr>
          <p:cNvPr id="2" name="TextBox 1">
            <a:extLst>
              <a:ext uri="{FF2B5EF4-FFF2-40B4-BE49-F238E27FC236}">
                <a16:creationId xmlns:a16="http://schemas.microsoft.com/office/drawing/2014/main" id="{90E663B6-6657-A04C-8C3F-3036BE23F7DB}"/>
              </a:ext>
            </a:extLst>
          </p:cNvPr>
          <p:cNvSpPr txBox="1"/>
          <p:nvPr/>
        </p:nvSpPr>
        <p:spPr>
          <a:xfrm>
            <a:off x="1206230" y="3151762"/>
            <a:ext cx="9708204" cy="2677656"/>
          </a:xfrm>
          <a:prstGeom prst="rect">
            <a:avLst/>
          </a:prstGeom>
          <a:noFill/>
        </p:spPr>
        <p:txBody>
          <a:bodyPr wrap="square" rtlCol="0">
            <a:spAutoFit/>
          </a:bodyPr>
          <a:lstStyle/>
          <a:p>
            <a:r>
              <a:rPr lang="en-IN" sz="1400" b="1" dirty="0">
                <a:latin typeface="Baghdad" pitchFamily="2" charset="-78"/>
                <a:cs typeface="Baghdad" pitchFamily="2" charset="-78"/>
              </a:rPr>
              <a:t>Data Organization</a:t>
            </a:r>
            <a:r>
              <a:rPr lang="en-IN" sz="1400" dirty="0">
                <a:latin typeface="Baghdad" pitchFamily="2" charset="-78"/>
                <a:cs typeface="Baghdad" pitchFamily="2" charset="-78"/>
              </a:rPr>
              <a:t>:</a:t>
            </a:r>
            <a:br>
              <a:rPr lang="en-IN" sz="1400" dirty="0">
                <a:latin typeface="Baghdad" pitchFamily="2" charset="-78"/>
                <a:cs typeface="Baghdad" pitchFamily="2" charset="-78"/>
              </a:rPr>
            </a:br>
            <a:r>
              <a:rPr lang="en-IN" sz="1400" dirty="0">
                <a:latin typeface="Baghdad" pitchFamily="2" charset="-78"/>
                <a:cs typeface="Baghdad" pitchFamily="2" charset="-78"/>
              </a:rPr>
              <a:t>This chart breaks down </a:t>
            </a:r>
            <a:r>
              <a:rPr lang="en-IN" sz="1400" b="1" dirty="0">
                <a:latin typeface="Baghdad" pitchFamily="2" charset="-78"/>
                <a:cs typeface="Baghdad" pitchFamily="2" charset="-78"/>
              </a:rPr>
              <a:t>Cumulative Cases</a:t>
            </a:r>
            <a:r>
              <a:rPr lang="en-IN" sz="1400" dirty="0">
                <a:latin typeface="Baghdad" pitchFamily="2" charset="-78"/>
                <a:cs typeface="Baghdad" pitchFamily="2" charset="-78"/>
              </a:rPr>
              <a:t> and </a:t>
            </a:r>
            <a:r>
              <a:rPr lang="en-IN" sz="1400" b="1" dirty="0">
                <a:latin typeface="Baghdad" pitchFamily="2" charset="-78"/>
                <a:cs typeface="Baghdad" pitchFamily="2" charset="-78"/>
              </a:rPr>
              <a:t>Cumulative Deaths</a:t>
            </a:r>
            <a:r>
              <a:rPr lang="en-IN" sz="1400" dirty="0">
                <a:latin typeface="Baghdad" pitchFamily="2" charset="-78"/>
                <a:cs typeface="Baghdad" pitchFamily="2" charset="-78"/>
              </a:rPr>
              <a:t> by </a:t>
            </a:r>
            <a:r>
              <a:rPr lang="en-IN" sz="1400" b="1" dirty="0">
                <a:latin typeface="Baghdad" pitchFamily="2" charset="-78"/>
                <a:cs typeface="Baghdad" pitchFamily="2" charset="-78"/>
              </a:rPr>
              <a:t>Continent</a:t>
            </a:r>
            <a:r>
              <a:rPr lang="en-IN" sz="1400" dirty="0">
                <a:latin typeface="Baghdad" pitchFamily="2" charset="-78"/>
                <a:cs typeface="Baghdad" pitchFamily="2" charset="-78"/>
              </a:rPr>
              <a:t> for each year from 2020 to 2024. It shows how COVID-19 spread over time and the corresponding death tolls.</a:t>
            </a:r>
          </a:p>
          <a:p>
            <a:endParaRPr lang="en-IN" sz="1400" dirty="0">
              <a:latin typeface="Baghdad" pitchFamily="2" charset="-78"/>
              <a:cs typeface="Baghdad" pitchFamily="2" charset="-78"/>
            </a:endParaRPr>
          </a:p>
          <a:p>
            <a:r>
              <a:rPr lang="en-IN" sz="1400" b="1" dirty="0">
                <a:latin typeface="Baghdad" pitchFamily="2" charset="-78"/>
                <a:cs typeface="Baghdad" pitchFamily="2" charset="-78"/>
              </a:rPr>
              <a:t>Key Insights</a:t>
            </a:r>
            <a:r>
              <a:rPr lang="en-IN" sz="1400" dirty="0">
                <a:latin typeface="Baghdad" pitchFamily="2" charset="-78"/>
                <a:cs typeface="Baghdad" pitchFamily="2" charset="-78"/>
              </a:rPr>
              <a:t>:</a:t>
            </a:r>
          </a:p>
          <a:p>
            <a:pPr marL="285750" indent="-285750">
              <a:buFont typeface="Arial" panose="020B0604020202020204" pitchFamily="34" charset="0"/>
              <a:buChar char="•"/>
            </a:pPr>
            <a:r>
              <a:rPr lang="en-IN" sz="1400" b="1" dirty="0">
                <a:latin typeface="Baghdad" pitchFamily="2" charset="-78"/>
                <a:cs typeface="Baghdad" pitchFamily="2" charset="-78"/>
              </a:rPr>
              <a:t>Pandemic Waves</a:t>
            </a:r>
            <a:r>
              <a:rPr lang="en-IN" sz="1400" dirty="0">
                <a:latin typeface="Baghdad" pitchFamily="2" charset="-78"/>
                <a:cs typeface="Baghdad" pitchFamily="2" charset="-78"/>
              </a:rPr>
              <a:t>: The chart shows distinct waves, with </a:t>
            </a:r>
            <a:r>
              <a:rPr lang="en-IN" sz="1400" b="1" dirty="0">
                <a:latin typeface="Baghdad" pitchFamily="2" charset="-78"/>
                <a:cs typeface="Baghdad" pitchFamily="2" charset="-78"/>
              </a:rPr>
              <a:t>2021</a:t>
            </a:r>
            <a:r>
              <a:rPr lang="en-IN" sz="1400" dirty="0">
                <a:latin typeface="Baghdad" pitchFamily="2" charset="-78"/>
                <a:cs typeface="Baghdad" pitchFamily="2" charset="-78"/>
              </a:rPr>
              <a:t> and </a:t>
            </a:r>
            <a:r>
              <a:rPr lang="en-IN" sz="1400" b="1" dirty="0">
                <a:latin typeface="Baghdad" pitchFamily="2" charset="-78"/>
                <a:cs typeface="Baghdad" pitchFamily="2" charset="-78"/>
              </a:rPr>
              <a:t>2022</a:t>
            </a:r>
            <a:r>
              <a:rPr lang="en-IN" sz="1400" dirty="0">
                <a:latin typeface="Baghdad" pitchFamily="2" charset="-78"/>
                <a:cs typeface="Baghdad" pitchFamily="2" charset="-78"/>
              </a:rPr>
              <a:t> as the most significant years for cases and deaths across continents like </a:t>
            </a:r>
            <a:r>
              <a:rPr lang="en-IN" sz="1400" b="1" dirty="0">
                <a:latin typeface="Baghdad" pitchFamily="2" charset="-78"/>
                <a:cs typeface="Baghdad" pitchFamily="2" charset="-78"/>
              </a:rPr>
              <a:t>Europe</a:t>
            </a:r>
            <a:r>
              <a:rPr lang="en-IN" sz="1400" dirty="0">
                <a:latin typeface="Baghdad" pitchFamily="2" charset="-78"/>
                <a:cs typeface="Baghdad" pitchFamily="2" charset="-78"/>
              </a:rPr>
              <a:t> and </a:t>
            </a:r>
            <a:r>
              <a:rPr lang="en-IN" sz="1400" b="1" dirty="0">
                <a:latin typeface="Baghdad" pitchFamily="2" charset="-78"/>
                <a:cs typeface="Baghdad" pitchFamily="2" charset="-78"/>
              </a:rPr>
              <a:t>North America</a:t>
            </a:r>
            <a:r>
              <a:rPr lang="en-IN" sz="1400" dirty="0">
                <a:latin typeface="Baghdad" pitchFamily="2" charset="-78"/>
                <a:cs typeface="Baghdad" pitchFamily="2" charset="-78"/>
              </a:rPr>
              <a:t>.</a:t>
            </a:r>
          </a:p>
          <a:p>
            <a:pPr marL="285750" indent="-285750">
              <a:buFont typeface="Arial" panose="020B0604020202020204" pitchFamily="34" charset="0"/>
              <a:buChar char="•"/>
            </a:pPr>
            <a:r>
              <a:rPr lang="en-IN" sz="1400" b="1" dirty="0">
                <a:latin typeface="Baghdad" pitchFamily="2" charset="-78"/>
                <a:cs typeface="Baghdad" pitchFamily="2" charset="-78"/>
              </a:rPr>
              <a:t>Asia’s Rising Impact</a:t>
            </a:r>
            <a:r>
              <a:rPr lang="en-IN" sz="1400" dirty="0">
                <a:latin typeface="Baghdad" pitchFamily="2" charset="-78"/>
                <a:cs typeface="Baghdad" pitchFamily="2" charset="-78"/>
              </a:rPr>
              <a:t>: In later years (2022 onwards), </a:t>
            </a:r>
            <a:r>
              <a:rPr lang="en-IN" sz="1400" b="1" dirty="0">
                <a:latin typeface="Baghdad" pitchFamily="2" charset="-78"/>
                <a:cs typeface="Baghdad" pitchFamily="2" charset="-78"/>
              </a:rPr>
              <a:t>Asia</a:t>
            </a:r>
            <a:r>
              <a:rPr lang="en-IN" sz="1400" dirty="0">
                <a:latin typeface="Baghdad" pitchFamily="2" charset="-78"/>
                <a:cs typeface="Baghdad" pitchFamily="2" charset="-78"/>
              </a:rPr>
              <a:t> shows an increasing number of cases, emphasizing the continued spread of the virus in different waves.</a:t>
            </a:r>
          </a:p>
          <a:p>
            <a:pPr marL="285750" indent="-285750">
              <a:buFont typeface="Arial" panose="020B0604020202020204" pitchFamily="34" charset="0"/>
              <a:buChar char="•"/>
            </a:pPr>
            <a:r>
              <a:rPr lang="en-IN" sz="1400" b="1" dirty="0">
                <a:latin typeface="Baghdad" pitchFamily="2" charset="-78"/>
                <a:cs typeface="Baghdad" pitchFamily="2" charset="-78"/>
              </a:rPr>
              <a:t>Healthcare Disparity</a:t>
            </a:r>
            <a:r>
              <a:rPr lang="en-IN" sz="1400" dirty="0">
                <a:latin typeface="Baghdad" pitchFamily="2" charset="-78"/>
                <a:cs typeface="Baghdad" pitchFamily="2" charset="-78"/>
              </a:rPr>
              <a:t>: The gap between cumulative cases and deaths varies greatly across continents, highlighting healthcare system differences and the efficacy of pandemic responses.</a:t>
            </a:r>
          </a:p>
          <a:p>
            <a:endParaRPr lang="en-US" sz="1400" dirty="0">
              <a:latin typeface="Baghdad" pitchFamily="2" charset="-78"/>
              <a:cs typeface="Baghdad" pitchFamily="2" charset="-78"/>
            </a:endParaRPr>
          </a:p>
        </p:txBody>
      </p:sp>
    </p:spTree>
    <p:extLst>
      <p:ext uri="{BB962C8B-B14F-4D97-AF65-F5344CB8AC3E}">
        <p14:creationId xmlns:p14="http://schemas.microsoft.com/office/powerpoint/2010/main" val="959925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lide7" descr="Sheet 6">
            <a:extLst>
              <a:ext uri="{FF2B5EF4-FFF2-40B4-BE49-F238E27FC236}">
                <a16:creationId xmlns:a16="http://schemas.microsoft.com/office/drawing/2014/main" id="{111A2D0B-6837-4E15-9BC2-F42EEAE533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419" y="0"/>
            <a:ext cx="3108302" cy="6858000"/>
          </a:xfrm>
          <a:prstGeom prst="rect">
            <a:avLst/>
          </a:prstGeom>
        </p:spPr>
      </p:pic>
      <p:sp>
        <p:nvSpPr>
          <p:cNvPr id="2" name="TextBox 1">
            <a:extLst>
              <a:ext uri="{FF2B5EF4-FFF2-40B4-BE49-F238E27FC236}">
                <a16:creationId xmlns:a16="http://schemas.microsoft.com/office/drawing/2014/main" id="{D6921ED9-3A1B-9E4A-B42E-0AD9B92FA4B8}"/>
              </a:ext>
            </a:extLst>
          </p:cNvPr>
          <p:cNvSpPr txBox="1"/>
          <p:nvPr/>
        </p:nvSpPr>
        <p:spPr>
          <a:xfrm>
            <a:off x="4396902" y="865762"/>
            <a:ext cx="6858000" cy="3108543"/>
          </a:xfrm>
          <a:prstGeom prst="rect">
            <a:avLst/>
          </a:prstGeom>
          <a:noFill/>
        </p:spPr>
        <p:txBody>
          <a:bodyPr wrap="square" rtlCol="0">
            <a:spAutoFit/>
          </a:bodyPr>
          <a:lstStyle/>
          <a:p>
            <a:r>
              <a:rPr lang="en-IN" sz="1400" b="1" dirty="0">
                <a:latin typeface="Baghdad" pitchFamily="2" charset="-78"/>
                <a:cs typeface="Baghdad" pitchFamily="2" charset="-78"/>
              </a:rPr>
              <a:t>Data Organization</a:t>
            </a:r>
            <a:r>
              <a:rPr lang="en-IN" sz="1400" dirty="0">
                <a:latin typeface="Baghdad" pitchFamily="2" charset="-78"/>
                <a:cs typeface="Baghdad" pitchFamily="2" charset="-78"/>
              </a:rPr>
              <a:t>:</a:t>
            </a:r>
            <a:br>
              <a:rPr lang="en-IN" sz="1400" dirty="0">
                <a:latin typeface="Baghdad" pitchFamily="2" charset="-78"/>
                <a:cs typeface="Baghdad" pitchFamily="2" charset="-78"/>
              </a:rPr>
            </a:br>
            <a:r>
              <a:rPr lang="en-IN" sz="1400" dirty="0">
                <a:latin typeface="Baghdad" pitchFamily="2" charset="-78"/>
                <a:cs typeface="Baghdad" pitchFamily="2" charset="-78"/>
              </a:rPr>
              <a:t>This dual-axis line chart tracks </a:t>
            </a:r>
            <a:r>
              <a:rPr lang="en-IN" sz="1400" b="1" dirty="0">
                <a:latin typeface="Baghdad" pitchFamily="2" charset="-78"/>
                <a:cs typeface="Baghdad" pitchFamily="2" charset="-78"/>
              </a:rPr>
              <a:t>New Cases</a:t>
            </a:r>
            <a:r>
              <a:rPr lang="en-IN" sz="1400" dirty="0">
                <a:latin typeface="Baghdad" pitchFamily="2" charset="-78"/>
                <a:cs typeface="Baghdad" pitchFamily="2" charset="-78"/>
              </a:rPr>
              <a:t> and </a:t>
            </a:r>
            <a:r>
              <a:rPr lang="en-IN" sz="1400" b="1" dirty="0">
                <a:latin typeface="Baghdad" pitchFamily="2" charset="-78"/>
                <a:cs typeface="Baghdad" pitchFamily="2" charset="-78"/>
              </a:rPr>
              <a:t>New Deaths</a:t>
            </a:r>
            <a:r>
              <a:rPr lang="en-IN" sz="1400" dirty="0">
                <a:latin typeface="Baghdad" pitchFamily="2" charset="-78"/>
                <a:cs typeface="Baghdad" pitchFamily="2" charset="-78"/>
              </a:rPr>
              <a:t> by </a:t>
            </a:r>
            <a:r>
              <a:rPr lang="en-IN" sz="1400" b="1" dirty="0">
                <a:latin typeface="Baghdad" pitchFamily="2" charset="-78"/>
                <a:cs typeface="Baghdad" pitchFamily="2" charset="-78"/>
              </a:rPr>
              <a:t>Date</a:t>
            </a:r>
            <a:r>
              <a:rPr lang="en-IN" sz="1400" dirty="0">
                <a:latin typeface="Baghdad" pitchFamily="2" charset="-78"/>
                <a:cs typeface="Baghdad" pitchFamily="2" charset="-78"/>
              </a:rPr>
              <a:t> to show the impact of lockdowns. Countries can be filtered to analyse the effect of restrictions.</a:t>
            </a:r>
          </a:p>
          <a:p>
            <a:endParaRPr lang="en-IN" sz="1400" dirty="0">
              <a:latin typeface="Baghdad" pitchFamily="2" charset="-78"/>
              <a:cs typeface="Baghdad" pitchFamily="2" charset="-78"/>
            </a:endParaRPr>
          </a:p>
          <a:p>
            <a:endParaRPr lang="en-IN" sz="1400" dirty="0">
              <a:latin typeface="Baghdad" pitchFamily="2" charset="-78"/>
              <a:cs typeface="Baghdad" pitchFamily="2" charset="-78"/>
            </a:endParaRPr>
          </a:p>
          <a:p>
            <a:r>
              <a:rPr lang="en-IN" sz="1400" b="1" dirty="0">
                <a:latin typeface="Baghdad" pitchFamily="2" charset="-78"/>
                <a:cs typeface="Baghdad" pitchFamily="2" charset="-78"/>
              </a:rPr>
              <a:t>Key Insights</a:t>
            </a:r>
            <a:r>
              <a:rPr lang="en-IN" sz="1400" dirty="0">
                <a:latin typeface="Baghdad" pitchFamily="2" charset="-78"/>
                <a:cs typeface="Baghdad" pitchFamily="2" charset="-78"/>
              </a:rPr>
              <a:t>:</a:t>
            </a:r>
          </a:p>
          <a:p>
            <a:pPr marL="285750" indent="-285750">
              <a:buFont typeface="Arial" panose="020B0604020202020204" pitchFamily="34" charset="0"/>
              <a:buChar char="•"/>
            </a:pPr>
            <a:r>
              <a:rPr lang="en-IN" sz="1400" b="1" dirty="0">
                <a:latin typeface="Baghdad" pitchFamily="2" charset="-78"/>
                <a:cs typeface="Baghdad" pitchFamily="2" charset="-78"/>
              </a:rPr>
              <a:t>Sharp Decline Post-Lockdowns</a:t>
            </a:r>
            <a:r>
              <a:rPr lang="en-IN" sz="1400" dirty="0">
                <a:latin typeface="Baghdad" pitchFamily="2" charset="-78"/>
                <a:cs typeface="Baghdad" pitchFamily="2" charset="-78"/>
              </a:rPr>
              <a:t>: There’s a clear decline in both cases and deaths after 2022, coinciding with widespread lockdowns and vaccinations.</a:t>
            </a:r>
          </a:p>
          <a:p>
            <a:pPr marL="285750" indent="-285750">
              <a:buFont typeface="Arial" panose="020B0604020202020204" pitchFamily="34" charset="0"/>
              <a:buChar char="•"/>
            </a:pPr>
            <a:r>
              <a:rPr lang="en-IN" sz="1400" b="1" dirty="0">
                <a:latin typeface="Baghdad" pitchFamily="2" charset="-78"/>
                <a:cs typeface="Baghdad" pitchFamily="2" charset="-78"/>
              </a:rPr>
              <a:t>Effectiveness of Measures</a:t>
            </a:r>
            <a:r>
              <a:rPr lang="en-IN" sz="1400" dirty="0">
                <a:latin typeface="Baghdad" pitchFamily="2" charset="-78"/>
                <a:cs typeface="Baghdad" pitchFamily="2" charset="-78"/>
              </a:rPr>
              <a:t>: The chart shows that strict lockdown measures were highly effective in controlling the spread of the virus, as seen in the drastic reduction in new cases after 2022.</a:t>
            </a:r>
          </a:p>
          <a:p>
            <a:pPr marL="285750" indent="-285750">
              <a:buFont typeface="Arial" panose="020B0604020202020204" pitchFamily="34" charset="0"/>
              <a:buChar char="•"/>
            </a:pPr>
            <a:r>
              <a:rPr lang="en-IN" sz="1400" b="1" dirty="0">
                <a:latin typeface="Baghdad" pitchFamily="2" charset="-78"/>
                <a:cs typeface="Baghdad" pitchFamily="2" charset="-78"/>
              </a:rPr>
              <a:t>Pandemic Control</a:t>
            </a:r>
            <a:r>
              <a:rPr lang="en-IN" sz="1400" dirty="0">
                <a:latin typeface="Baghdad" pitchFamily="2" charset="-78"/>
                <a:cs typeface="Baghdad" pitchFamily="2" charset="-78"/>
              </a:rPr>
              <a:t>: This chart underscores how timely interventions can flatten the curve and reduce death tolls in pandemic scenarios.</a:t>
            </a:r>
          </a:p>
          <a:p>
            <a:endParaRPr lang="en-US" sz="1400" dirty="0">
              <a:latin typeface="Baghdad" pitchFamily="2" charset="-78"/>
              <a:cs typeface="Baghdad" pitchFamily="2" charset="-78"/>
            </a:endParaRPr>
          </a:p>
        </p:txBody>
      </p:sp>
    </p:spTree>
    <p:extLst>
      <p:ext uri="{BB962C8B-B14F-4D97-AF65-F5344CB8AC3E}">
        <p14:creationId xmlns:p14="http://schemas.microsoft.com/office/powerpoint/2010/main" val="95992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slide8" descr="Sheet 7">
            <a:extLst>
              <a:ext uri="{FF2B5EF4-FFF2-40B4-BE49-F238E27FC236}">
                <a16:creationId xmlns:a16="http://schemas.microsoft.com/office/drawing/2014/main" id="{E4864DEC-F274-42DF-9151-C051A910CF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3710" y="0"/>
            <a:ext cx="4528137" cy="6858000"/>
          </a:xfrm>
          <a:prstGeom prst="rect">
            <a:avLst/>
          </a:prstGeom>
        </p:spPr>
      </p:pic>
      <p:sp>
        <p:nvSpPr>
          <p:cNvPr id="2" name="TextBox 1">
            <a:extLst>
              <a:ext uri="{FF2B5EF4-FFF2-40B4-BE49-F238E27FC236}">
                <a16:creationId xmlns:a16="http://schemas.microsoft.com/office/drawing/2014/main" id="{CCD12FF7-F50B-4A45-AEF4-954FCC096B87}"/>
              </a:ext>
            </a:extLst>
          </p:cNvPr>
          <p:cNvSpPr txBox="1"/>
          <p:nvPr/>
        </p:nvSpPr>
        <p:spPr>
          <a:xfrm>
            <a:off x="5428034" y="1391055"/>
            <a:ext cx="6079787" cy="3539430"/>
          </a:xfrm>
          <a:prstGeom prst="rect">
            <a:avLst/>
          </a:prstGeom>
          <a:noFill/>
        </p:spPr>
        <p:txBody>
          <a:bodyPr wrap="square" rtlCol="0">
            <a:spAutoFit/>
          </a:bodyPr>
          <a:lstStyle/>
          <a:p>
            <a:r>
              <a:rPr lang="en-IN" sz="1400" b="1" dirty="0">
                <a:latin typeface="Baghdad" pitchFamily="2" charset="-78"/>
                <a:cs typeface="Baghdad" pitchFamily="2" charset="-78"/>
              </a:rPr>
              <a:t>Data Organization</a:t>
            </a:r>
            <a:r>
              <a:rPr lang="en-IN" sz="1400" dirty="0">
                <a:latin typeface="Baghdad" pitchFamily="2" charset="-78"/>
                <a:cs typeface="Baghdad" pitchFamily="2" charset="-78"/>
              </a:rPr>
              <a:t>:</a:t>
            </a:r>
            <a:br>
              <a:rPr lang="en-IN" sz="1400" dirty="0">
                <a:latin typeface="Baghdad" pitchFamily="2" charset="-78"/>
                <a:cs typeface="Baghdad" pitchFamily="2" charset="-78"/>
              </a:rPr>
            </a:br>
            <a:r>
              <a:rPr lang="en-IN" sz="1400" dirty="0">
                <a:latin typeface="Baghdad" pitchFamily="2" charset="-78"/>
                <a:cs typeface="Baghdad" pitchFamily="2" charset="-78"/>
              </a:rPr>
              <a:t>The chart tracks </a:t>
            </a:r>
            <a:r>
              <a:rPr lang="en-IN" sz="1400" b="1" dirty="0">
                <a:latin typeface="Baghdad" pitchFamily="2" charset="-78"/>
                <a:cs typeface="Baghdad" pitchFamily="2" charset="-78"/>
              </a:rPr>
              <a:t>Daily Growth Rates</a:t>
            </a:r>
            <a:r>
              <a:rPr lang="en-IN" sz="1400" dirty="0">
                <a:latin typeface="Baghdad" pitchFamily="2" charset="-78"/>
                <a:cs typeface="Baghdad" pitchFamily="2" charset="-78"/>
              </a:rPr>
              <a:t> for different </a:t>
            </a:r>
            <a:r>
              <a:rPr lang="en-IN" sz="1400" b="1" dirty="0">
                <a:latin typeface="Baghdad" pitchFamily="2" charset="-78"/>
                <a:cs typeface="Baghdad" pitchFamily="2" charset="-78"/>
              </a:rPr>
              <a:t>WHO Regions</a:t>
            </a:r>
            <a:r>
              <a:rPr lang="en-IN" sz="1400" dirty="0">
                <a:latin typeface="Baghdad" pitchFamily="2" charset="-78"/>
                <a:cs typeface="Baghdad" pitchFamily="2" charset="-78"/>
              </a:rPr>
              <a:t>, allowing us to compare how the pandemic's growth rate evolved across regions from 2020 to 2024.</a:t>
            </a:r>
          </a:p>
          <a:p>
            <a:endParaRPr lang="en-IN" sz="1400" dirty="0">
              <a:latin typeface="Baghdad" pitchFamily="2" charset="-78"/>
              <a:cs typeface="Baghdad" pitchFamily="2" charset="-78"/>
            </a:endParaRPr>
          </a:p>
          <a:p>
            <a:r>
              <a:rPr lang="en-IN" sz="1400" b="1" dirty="0">
                <a:latin typeface="Baghdad" pitchFamily="2" charset="-78"/>
                <a:cs typeface="Baghdad" pitchFamily="2" charset="-78"/>
              </a:rPr>
              <a:t>Key Insights</a:t>
            </a:r>
            <a:r>
              <a:rPr lang="en-IN" sz="1400" dirty="0">
                <a:latin typeface="Baghdad" pitchFamily="2" charset="-78"/>
                <a:cs typeface="Baghdad" pitchFamily="2" charset="-78"/>
              </a:rPr>
              <a:t>:</a:t>
            </a:r>
          </a:p>
          <a:p>
            <a:pPr marL="285750" indent="-285750">
              <a:buFont typeface="Arial" panose="020B0604020202020204" pitchFamily="34" charset="0"/>
              <a:buChar char="•"/>
            </a:pPr>
            <a:r>
              <a:rPr lang="en-IN" sz="1400" b="1" dirty="0"/>
              <a:t>Decelerating Growth Globally</a:t>
            </a:r>
            <a:r>
              <a:rPr lang="en-IN" sz="1400" dirty="0"/>
              <a:t>: Most regions, including </a:t>
            </a:r>
            <a:r>
              <a:rPr lang="en-IN" sz="1400" b="1" dirty="0"/>
              <a:t>AMRO</a:t>
            </a:r>
            <a:r>
              <a:rPr lang="en-IN" sz="1400" dirty="0"/>
              <a:t> (Americas) and </a:t>
            </a:r>
            <a:r>
              <a:rPr lang="en-IN" sz="1400" b="1" dirty="0"/>
              <a:t>AFRO</a:t>
            </a:r>
            <a:r>
              <a:rPr lang="en-IN" sz="1400" dirty="0"/>
              <a:t> (Africa), show declining growth rates after 2021, indicating that the pandemic was gradually being controlled in these areas.</a:t>
            </a:r>
          </a:p>
          <a:p>
            <a:pPr marL="285750" indent="-285750">
              <a:buFont typeface="Arial" panose="020B0604020202020204" pitchFamily="34" charset="0"/>
              <a:buChar char="•"/>
            </a:pPr>
            <a:r>
              <a:rPr lang="en-IN" sz="1400" b="1" dirty="0"/>
              <a:t>Effective Interventions</a:t>
            </a:r>
            <a:r>
              <a:rPr lang="en-IN" sz="1400" dirty="0"/>
              <a:t>: The steady decline across regions suggests successful public health measures, such as lockdowns, vaccination campaigns, and public compliance, played a major role in reducing the transmission rates.</a:t>
            </a:r>
          </a:p>
          <a:p>
            <a:pPr marL="285750" indent="-285750">
              <a:buFont typeface="Arial" panose="020B0604020202020204" pitchFamily="34" charset="0"/>
              <a:buChar char="•"/>
            </a:pPr>
            <a:r>
              <a:rPr lang="en-IN" sz="1400" b="1" dirty="0"/>
              <a:t>Regional Differences</a:t>
            </a:r>
            <a:r>
              <a:rPr lang="en-IN" sz="1400" dirty="0"/>
              <a:t>: Although all regions show declines, the </a:t>
            </a:r>
            <a:r>
              <a:rPr lang="en-IN" sz="1400" b="1" dirty="0"/>
              <a:t>rate of decrease</a:t>
            </a:r>
            <a:r>
              <a:rPr lang="en-IN" sz="1400" dirty="0"/>
              <a:t> differs, highlighting that some regions, such as </a:t>
            </a:r>
            <a:r>
              <a:rPr lang="en-IN" sz="1400" b="1" dirty="0"/>
              <a:t>EURO</a:t>
            </a:r>
            <a:r>
              <a:rPr lang="en-IN" sz="1400" dirty="0"/>
              <a:t> (Europe), managed to stabilize the growth faster than others, while regions like </a:t>
            </a:r>
            <a:r>
              <a:rPr lang="en-IN" sz="1400" b="1" dirty="0"/>
              <a:t>SEARO</a:t>
            </a:r>
            <a:r>
              <a:rPr lang="en-IN" sz="1400" dirty="0"/>
              <a:t> (Southeast Asia) took longer to see the same reduction.</a:t>
            </a:r>
            <a:endParaRPr lang="en-US" sz="1400" dirty="0">
              <a:latin typeface="Baghdad" pitchFamily="2" charset="-78"/>
              <a:cs typeface="Baghdad" pitchFamily="2" charset="-78"/>
            </a:endParaRPr>
          </a:p>
        </p:txBody>
      </p:sp>
    </p:spTree>
    <p:extLst>
      <p:ext uri="{BB962C8B-B14F-4D97-AF65-F5344CB8AC3E}">
        <p14:creationId xmlns:p14="http://schemas.microsoft.com/office/powerpoint/2010/main" val="95992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A47F81-84A8-DB4A-B9F6-D7A22D0464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40313"/>
            <a:ext cx="12192000" cy="5460642"/>
          </a:xfrm>
          <a:prstGeom prst="rect">
            <a:avLst/>
          </a:prstGeom>
        </p:spPr>
      </p:pic>
      <p:sp>
        <p:nvSpPr>
          <p:cNvPr id="4" name="TextBox 3">
            <a:extLst>
              <a:ext uri="{FF2B5EF4-FFF2-40B4-BE49-F238E27FC236}">
                <a16:creationId xmlns:a16="http://schemas.microsoft.com/office/drawing/2014/main" id="{9B00BC34-A412-614B-9947-766653FCCC41}"/>
              </a:ext>
            </a:extLst>
          </p:cNvPr>
          <p:cNvSpPr txBox="1"/>
          <p:nvPr/>
        </p:nvSpPr>
        <p:spPr>
          <a:xfrm>
            <a:off x="5593405" y="640313"/>
            <a:ext cx="4834647" cy="5262979"/>
          </a:xfrm>
          <a:prstGeom prst="rect">
            <a:avLst/>
          </a:prstGeom>
          <a:noFill/>
        </p:spPr>
        <p:txBody>
          <a:bodyPr wrap="square" rtlCol="0">
            <a:spAutoFit/>
          </a:bodyPr>
          <a:lstStyle/>
          <a:p>
            <a:r>
              <a:rPr lang="en-IN" sz="1400" b="1" dirty="0"/>
              <a:t>Data Organization</a:t>
            </a:r>
            <a:r>
              <a:rPr lang="en-IN" sz="1400" dirty="0"/>
              <a:t>:</a:t>
            </a:r>
            <a:br>
              <a:rPr lang="en-IN" sz="1400" dirty="0"/>
            </a:br>
            <a:r>
              <a:rPr lang="en-IN" sz="1400" dirty="0"/>
              <a:t>This scatter plot compares </a:t>
            </a:r>
            <a:r>
              <a:rPr lang="en-IN" sz="1400" b="1" dirty="0"/>
              <a:t>Cumulative Cases</a:t>
            </a:r>
            <a:r>
              <a:rPr lang="en-IN" sz="1400" dirty="0"/>
              <a:t> with the </a:t>
            </a:r>
            <a:r>
              <a:rPr lang="en-IN" sz="1400" b="1" dirty="0"/>
              <a:t>Case-Fatality Ratio (CFR)</a:t>
            </a:r>
            <a:r>
              <a:rPr lang="en-IN" sz="1400" dirty="0"/>
              <a:t> for each country, allowing us to examine how the severity of COVID-19 cases relates to healthcare capacity and outcomes across different countries.</a:t>
            </a:r>
          </a:p>
          <a:p>
            <a:endParaRPr lang="en-IN" sz="1400" dirty="0"/>
          </a:p>
          <a:p>
            <a:r>
              <a:rPr lang="en-IN" sz="1400" b="1" dirty="0"/>
              <a:t>Key Insights</a:t>
            </a:r>
            <a:r>
              <a:rPr lang="en-IN" sz="1400" dirty="0"/>
              <a:t>:</a:t>
            </a:r>
          </a:p>
          <a:p>
            <a:pPr marL="285750" indent="-285750">
              <a:buFont typeface="Arial" panose="020B0604020202020204" pitchFamily="34" charset="0"/>
              <a:buChar char="•"/>
            </a:pPr>
            <a:r>
              <a:rPr lang="en-IN" sz="1400" b="1" dirty="0"/>
              <a:t>High CFR in High-Case Countries</a:t>
            </a:r>
            <a:r>
              <a:rPr lang="en-IN" sz="1400" dirty="0"/>
              <a:t>: Countries with both </a:t>
            </a:r>
            <a:r>
              <a:rPr lang="en-IN" sz="1400" b="1" dirty="0"/>
              <a:t>high case counts</a:t>
            </a:r>
            <a:r>
              <a:rPr lang="en-IN" sz="1400" dirty="0"/>
              <a:t> and </a:t>
            </a:r>
            <a:r>
              <a:rPr lang="en-IN" sz="1400" b="1" dirty="0"/>
              <a:t>high CFR</a:t>
            </a:r>
            <a:r>
              <a:rPr lang="en-IN" sz="1400" dirty="0"/>
              <a:t> (like </a:t>
            </a:r>
            <a:r>
              <a:rPr lang="en-IN" sz="1400" b="1" dirty="0"/>
              <a:t>Yemen</a:t>
            </a:r>
            <a:r>
              <a:rPr lang="en-IN" sz="1400" dirty="0"/>
              <a:t>) suggest overwhelmed healthcare systems, leading to higher mortality rates. These countries faced severe strain during the pandemic.</a:t>
            </a:r>
          </a:p>
          <a:p>
            <a:pPr marL="285750" indent="-285750">
              <a:buFont typeface="Arial" panose="020B0604020202020204" pitchFamily="34" charset="0"/>
              <a:buChar char="•"/>
            </a:pPr>
            <a:r>
              <a:rPr lang="en-IN" sz="1400" b="1" dirty="0"/>
              <a:t>Well-Prepared Nations</a:t>
            </a:r>
            <a:r>
              <a:rPr lang="en-IN" sz="1400" dirty="0"/>
              <a:t>: Countries like </a:t>
            </a:r>
            <a:r>
              <a:rPr lang="en-IN" sz="1400" b="1" dirty="0"/>
              <a:t>Germany</a:t>
            </a:r>
            <a:r>
              <a:rPr lang="en-IN" sz="1400" dirty="0"/>
              <a:t> and </a:t>
            </a:r>
            <a:r>
              <a:rPr lang="en-IN" sz="1400" b="1" dirty="0"/>
              <a:t>South Korea</a:t>
            </a:r>
            <a:r>
              <a:rPr lang="en-IN" sz="1400" dirty="0"/>
              <a:t>, which have </a:t>
            </a:r>
            <a:r>
              <a:rPr lang="en-IN" sz="1400" b="1" dirty="0"/>
              <a:t>high cumulative cases</a:t>
            </a:r>
            <a:r>
              <a:rPr lang="en-IN" sz="1400" dirty="0"/>
              <a:t> but </a:t>
            </a:r>
            <a:r>
              <a:rPr lang="en-IN" sz="1400" b="1" dirty="0"/>
              <a:t>low CFR</a:t>
            </a:r>
            <a:r>
              <a:rPr lang="en-IN" sz="1400" dirty="0"/>
              <a:t>, reflect better healthcare infrastructure, resource availability, and effective pandemic management strategies.</a:t>
            </a:r>
          </a:p>
          <a:p>
            <a:pPr marL="285750" indent="-285750">
              <a:buFont typeface="Arial" panose="020B0604020202020204" pitchFamily="34" charset="0"/>
              <a:buChar char="•"/>
            </a:pPr>
            <a:r>
              <a:rPr lang="en-IN" sz="1400" b="1" dirty="0"/>
              <a:t>Healthcare Challenges</a:t>
            </a:r>
            <a:r>
              <a:rPr lang="en-IN" sz="1400" dirty="0"/>
              <a:t>: Countries with a </a:t>
            </a:r>
            <a:r>
              <a:rPr lang="en-IN" sz="1400" b="1" dirty="0"/>
              <a:t>high CFR</a:t>
            </a:r>
            <a:r>
              <a:rPr lang="en-IN" sz="1400" dirty="0"/>
              <a:t> but </a:t>
            </a:r>
            <a:r>
              <a:rPr lang="en-IN" sz="1400" b="1" dirty="0"/>
              <a:t>low case count</a:t>
            </a:r>
            <a:r>
              <a:rPr lang="en-IN" sz="1400" dirty="0"/>
              <a:t> may indicate issues such as delayed response, underreporting, or inadequate healthcare systems to handle even smaller outbreaks.</a:t>
            </a:r>
          </a:p>
          <a:p>
            <a:pPr marL="285750" indent="-285750">
              <a:buFont typeface="Arial" panose="020B0604020202020204" pitchFamily="34" charset="0"/>
              <a:buChar char="•"/>
            </a:pPr>
            <a:r>
              <a:rPr lang="en-IN" sz="1400" b="1" dirty="0"/>
              <a:t>Resource Allocation Insight</a:t>
            </a:r>
            <a:r>
              <a:rPr lang="en-IN" sz="1400" dirty="0"/>
              <a:t>: This chart is critical for pinpointing where healthcare systems were overwhelmed and highlights the need for improved healthcare capacity and rapid response for future pandemics.</a:t>
            </a:r>
          </a:p>
        </p:txBody>
      </p:sp>
    </p:spTree>
    <p:extLst>
      <p:ext uri="{BB962C8B-B14F-4D97-AF65-F5344CB8AC3E}">
        <p14:creationId xmlns:p14="http://schemas.microsoft.com/office/powerpoint/2010/main" val="959925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TotalTime>
  <Words>1538</Words>
  <Application>Microsoft Macintosh PowerPoint</Application>
  <PresentationFormat>Widescreen</PresentationFormat>
  <Paragraphs>65</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Academy Engraved LET Plain</vt:lpstr>
      <vt:lpstr>Arial</vt:lpstr>
      <vt:lpstr>Baghdad</vt:lpstr>
      <vt:lpstr>Calibri</vt:lpstr>
      <vt:lpstr>Calibri Light</vt:lpstr>
      <vt:lpstr>Office Theme</vt:lpstr>
      <vt:lpstr>Global COVID-19 Crisis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COVID-19 Analysis</dc:title>
  <dc:creator/>
  <cp:lastModifiedBy>Microsoft Office User</cp:lastModifiedBy>
  <cp:revision>5</cp:revision>
  <dcterms:created xsi:type="dcterms:W3CDTF">2024-10-16T11:48:16Z</dcterms:created>
  <dcterms:modified xsi:type="dcterms:W3CDTF">2024-10-16T12:35:53Z</dcterms:modified>
</cp:coreProperties>
</file>

<file path=docProps/thumbnail.jpeg>
</file>